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1"/>
  </p:notesMasterIdLst>
  <p:handoutMasterIdLst>
    <p:handoutMasterId r:id="rId52"/>
  </p:handoutMasterIdLst>
  <p:sldIdLst>
    <p:sldId id="256" r:id="rId2"/>
    <p:sldId id="257" r:id="rId3"/>
    <p:sldId id="260" r:id="rId4"/>
    <p:sldId id="262" r:id="rId5"/>
    <p:sldId id="360" r:id="rId6"/>
    <p:sldId id="422" r:id="rId7"/>
    <p:sldId id="423" r:id="rId8"/>
    <p:sldId id="424" r:id="rId9"/>
    <p:sldId id="399" r:id="rId10"/>
    <p:sldId id="400" r:id="rId11"/>
    <p:sldId id="401" r:id="rId12"/>
    <p:sldId id="402" r:id="rId13"/>
    <p:sldId id="418" r:id="rId14"/>
    <p:sldId id="417" r:id="rId15"/>
    <p:sldId id="327" r:id="rId16"/>
    <p:sldId id="420" r:id="rId17"/>
    <p:sldId id="406" r:id="rId18"/>
    <p:sldId id="407" r:id="rId19"/>
    <p:sldId id="408" r:id="rId20"/>
    <p:sldId id="409" r:id="rId21"/>
    <p:sldId id="411" r:id="rId22"/>
    <p:sldId id="362" r:id="rId23"/>
    <p:sldId id="364" r:id="rId24"/>
    <p:sldId id="425" r:id="rId25"/>
    <p:sldId id="426" r:id="rId26"/>
    <p:sldId id="427" r:id="rId27"/>
    <p:sldId id="428" r:id="rId28"/>
    <p:sldId id="429" r:id="rId29"/>
    <p:sldId id="430" r:id="rId30"/>
    <p:sldId id="431" r:id="rId31"/>
    <p:sldId id="432" r:id="rId32"/>
    <p:sldId id="433" r:id="rId33"/>
    <p:sldId id="434" r:id="rId34"/>
    <p:sldId id="435" r:id="rId35"/>
    <p:sldId id="436" r:id="rId36"/>
    <p:sldId id="437" r:id="rId37"/>
    <p:sldId id="438" r:id="rId38"/>
    <p:sldId id="439" r:id="rId39"/>
    <p:sldId id="440" r:id="rId40"/>
    <p:sldId id="441" r:id="rId41"/>
    <p:sldId id="442" r:id="rId42"/>
    <p:sldId id="443" r:id="rId43"/>
    <p:sldId id="444" r:id="rId44"/>
    <p:sldId id="445" r:id="rId45"/>
    <p:sldId id="446" r:id="rId46"/>
    <p:sldId id="447" r:id="rId47"/>
    <p:sldId id="448" r:id="rId48"/>
    <p:sldId id="449" r:id="rId49"/>
    <p:sldId id="450" r:id="rId50"/>
  </p:sldIdLst>
  <p:sldSz cx="9144000" cy="6858000" type="screen4x3"/>
  <p:notesSz cx="6797675" cy="9926638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8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544" autoAdjust="0"/>
    <p:restoredTop sz="95341" autoAdjust="0"/>
  </p:normalViewPr>
  <p:slideViewPr>
    <p:cSldViewPr>
      <p:cViewPr>
        <p:scale>
          <a:sx n="70" d="100"/>
          <a:sy n="70" d="100"/>
        </p:scale>
        <p:origin x="-2130" y="-9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20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Johan\Documents\My%20Dropbox\Nyckeltal\Workshop%202011-10-26\Nyckeltal%202011-10-19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Johan\Documents\My%20Dropbox\Nyckeltal\Workshop%202011-10-26\Nyckeltal%202011-10-19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Johan\Documents\My%20Dropbox\Nyckeltal\Workshop%202011-10-26\Nyckeltal%202011-10-19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Johan\Documents\My%20Dropbox\Nyckeltal\Workshop%202011-10-26\Nyckeltal%202011-10-19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Johan\Documents\My%20Dropbox\Nyckeltal\Workshop%202011-10-26\Nyckeltal%202011-10-19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Johan\Documents\My%20Dropbox\Nyckeltal\Workshop%202011-10-26\Nyckeltal%202011-10-19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nderskr\Desktop\Nyckeltal%202011-04-11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nderskr\Desktop\Nyckeltal%202011-04-11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sv-SE"/>
              <a:t>Totalkostnad per kvm kyrkogårdsmark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'Totalk per kvm'!$O$3</c:f>
              <c:strCache>
                <c:ptCount val="1"/>
                <c:pt idx="0">
                  <c:v>2007</c:v>
                </c:pt>
              </c:strCache>
            </c:strRef>
          </c:tx>
          <c:invertIfNegative val="0"/>
          <c:cat>
            <c:strRef>
              <c:f>'Totalk per kvm'!$N$4:$N$30</c:f>
              <c:strCache>
                <c:ptCount val="27"/>
                <c:pt idx="0">
                  <c:v>Gudmundrå (Kramfors)</c:v>
                </c:pt>
                <c:pt idx="1">
                  <c:v>Tranås</c:v>
                </c:pt>
                <c:pt idx="2">
                  <c:v>(Lerum)</c:v>
                </c:pt>
                <c:pt idx="3">
                  <c:v>(Ronneby)</c:v>
                </c:pt>
                <c:pt idx="4">
                  <c:v>Lidköping</c:v>
                </c:pt>
                <c:pt idx="5">
                  <c:v>(Falköping)</c:v>
                </c:pt>
                <c:pt idx="6">
                  <c:v>Alingsås</c:v>
                </c:pt>
                <c:pt idx="7">
                  <c:v>Visby</c:v>
                </c:pt>
                <c:pt idx="8">
                  <c:v>(Bollnäs-Ovanåker)</c:v>
                </c:pt>
                <c:pt idx="9">
                  <c:v>Luleå</c:v>
                </c:pt>
                <c:pt idx="10">
                  <c:v>Landskrona</c:v>
                </c:pt>
                <c:pt idx="11">
                  <c:v>(Trollhättan)</c:v>
                </c:pt>
                <c:pt idx="12">
                  <c:v>Skövde</c:v>
                </c:pt>
                <c:pt idx="13">
                  <c:v>(Umeå)</c:v>
                </c:pt>
                <c:pt idx="14">
                  <c:v>Jönköping</c:v>
                </c:pt>
                <c:pt idx="15">
                  <c:v>Gävle</c:v>
                </c:pt>
                <c:pt idx="16">
                  <c:v>Borås</c:v>
                </c:pt>
                <c:pt idx="17">
                  <c:v>Karlstad</c:v>
                </c:pt>
                <c:pt idx="18">
                  <c:v>Västerås</c:v>
                </c:pt>
                <c:pt idx="19">
                  <c:v>Örebro</c:v>
                </c:pt>
                <c:pt idx="20">
                  <c:v>Helsingborg</c:v>
                </c:pt>
                <c:pt idx="21">
                  <c:v>(Norrköping)</c:v>
                </c:pt>
                <c:pt idx="22">
                  <c:v>Uppsala</c:v>
                </c:pt>
                <c:pt idx="23">
                  <c:v>Malmö</c:v>
                </c:pt>
                <c:pt idx="24">
                  <c:v>Stockholm</c:v>
                </c:pt>
                <c:pt idx="25">
                  <c:v>Göteborg</c:v>
                </c:pt>
                <c:pt idx="26">
                  <c:v>Snitt</c:v>
                </c:pt>
              </c:strCache>
            </c:strRef>
          </c:cat>
          <c:val>
            <c:numRef>
              <c:f>'Totalk per kvm'!$O$4:$O$30</c:f>
              <c:numCache>
                <c:formatCode>0.0</c:formatCode>
                <c:ptCount val="27"/>
                <c:pt idx="0">
                  <c:v>35.632537531724523</c:v>
                </c:pt>
                <c:pt idx="1">
                  <c:v>31.525858169573304</c:v>
                </c:pt>
                <c:pt idx="2">
                  <c:v>82.388842348084026</c:v>
                </c:pt>
                <c:pt idx="3">
                  <c:v>20.60064070748545</c:v>
                </c:pt>
                <c:pt idx="4">
                  <c:v>72.911509432627625</c:v>
                </c:pt>
                <c:pt idx="5">
                  <c:v>62.505595956983313</c:v>
                </c:pt>
                <c:pt idx="6">
                  <c:v>59.048415645422253</c:v>
                </c:pt>
                <c:pt idx="7">
                  <c:v>0</c:v>
                </c:pt>
                <c:pt idx="8">
                  <c:v>54.468554327808469</c:v>
                </c:pt>
                <c:pt idx="9">
                  <c:v>60.666259661239927</c:v>
                </c:pt>
                <c:pt idx="10">
                  <c:v>68.474743246151078</c:v>
                </c:pt>
                <c:pt idx="11">
                  <c:v>94.170183673468955</c:v>
                </c:pt>
                <c:pt idx="12">
                  <c:v>83.07106598984825</c:v>
                </c:pt>
                <c:pt idx="13">
                  <c:v>86.212121716715899</c:v>
                </c:pt>
                <c:pt idx="14">
                  <c:v>53.931957427116892</c:v>
                </c:pt>
                <c:pt idx="15">
                  <c:v>0</c:v>
                </c:pt>
                <c:pt idx="16">
                  <c:v>56.587422692215824</c:v>
                </c:pt>
                <c:pt idx="17">
                  <c:v>53.412480126263269</c:v>
                </c:pt>
                <c:pt idx="18">
                  <c:v>0</c:v>
                </c:pt>
                <c:pt idx="19">
                  <c:v>43.006727442308254</c:v>
                </c:pt>
                <c:pt idx="20">
                  <c:v>88.421858232911518</c:v>
                </c:pt>
                <c:pt idx="21">
                  <c:v>66.74216027874597</c:v>
                </c:pt>
                <c:pt idx="22">
                  <c:v>53.751000357696093</c:v>
                </c:pt>
                <c:pt idx="23">
                  <c:v>70.114061710250184</c:v>
                </c:pt>
                <c:pt idx="24">
                  <c:v>56.213924050632713</c:v>
                </c:pt>
                <c:pt idx="25">
                  <c:v>76.327568481192387</c:v>
                </c:pt>
                <c:pt idx="26">
                  <c:v>62.697859990454361</c:v>
                </c:pt>
              </c:numCache>
            </c:numRef>
          </c:val>
        </c:ser>
        <c:ser>
          <c:idx val="1"/>
          <c:order val="1"/>
          <c:tx>
            <c:strRef>
              <c:f>'Totalk per kvm'!$P$3</c:f>
              <c:strCache>
                <c:ptCount val="1"/>
                <c:pt idx="0">
                  <c:v>2008</c:v>
                </c:pt>
              </c:strCache>
            </c:strRef>
          </c:tx>
          <c:invertIfNegative val="0"/>
          <c:cat>
            <c:strRef>
              <c:f>'Totalk per kvm'!$N$4:$N$30</c:f>
              <c:strCache>
                <c:ptCount val="27"/>
                <c:pt idx="0">
                  <c:v>Gudmundrå (Kramfors)</c:v>
                </c:pt>
                <c:pt idx="1">
                  <c:v>Tranås</c:v>
                </c:pt>
                <c:pt idx="2">
                  <c:v>(Lerum)</c:v>
                </c:pt>
                <c:pt idx="3">
                  <c:v>(Ronneby)</c:v>
                </c:pt>
                <c:pt idx="4">
                  <c:v>Lidköping</c:v>
                </c:pt>
                <c:pt idx="5">
                  <c:v>(Falköping)</c:v>
                </c:pt>
                <c:pt idx="6">
                  <c:v>Alingsås</c:v>
                </c:pt>
                <c:pt idx="7">
                  <c:v>Visby</c:v>
                </c:pt>
                <c:pt idx="8">
                  <c:v>(Bollnäs-Ovanåker)</c:v>
                </c:pt>
                <c:pt idx="9">
                  <c:v>Luleå</c:v>
                </c:pt>
                <c:pt idx="10">
                  <c:v>Landskrona</c:v>
                </c:pt>
                <c:pt idx="11">
                  <c:v>(Trollhättan)</c:v>
                </c:pt>
                <c:pt idx="12">
                  <c:v>Skövde</c:v>
                </c:pt>
                <c:pt idx="13">
                  <c:v>(Umeå)</c:v>
                </c:pt>
                <c:pt idx="14">
                  <c:v>Jönköping</c:v>
                </c:pt>
                <c:pt idx="15">
                  <c:v>Gävle</c:v>
                </c:pt>
                <c:pt idx="16">
                  <c:v>Borås</c:v>
                </c:pt>
                <c:pt idx="17">
                  <c:v>Karlstad</c:v>
                </c:pt>
                <c:pt idx="18">
                  <c:v>Västerås</c:v>
                </c:pt>
                <c:pt idx="19">
                  <c:v>Örebro</c:v>
                </c:pt>
                <c:pt idx="20">
                  <c:v>Helsingborg</c:v>
                </c:pt>
                <c:pt idx="21">
                  <c:v>(Norrköping)</c:v>
                </c:pt>
                <c:pt idx="22">
                  <c:v>Uppsala</c:v>
                </c:pt>
                <c:pt idx="23">
                  <c:v>Malmö</c:v>
                </c:pt>
                <c:pt idx="24">
                  <c:v>Stockholm</c:v>
                </c:pt>
                <c:pt idx="25">
                  <c:v>Göteborg</c:v>
                </c:pt>
                <c:pt idx="26">
                  <c:v>Snitt</c:v>
                </c:pt>
              </c:strCache>
            </c:strRef>
          </c:cat>
          <c:val>
            <c:numRef>
              <c:f>'Totalk per kvm'!$P$4:$P$30</c:f>
              <c:numCache>
                <c:formatCode>0.0</c:formatCode>
                <c:ptCount val="27"/>
                <c:pt idx="0">
                  <c:v>41.025190347141844</c:v>
                </c:pt>
                <c:pt idx="1">
                  <c:v>32.95069608483675</c:v>
                </c:pt>
                <c:pt idx="2">
                  <c:v>85.067006616888179</c:v>
                </c:pt>
                <c:pt idx="3">
                  <c:v>29.7347907172615</c:v>
                </c:pt>
                <c:pt idx="4">
                  <c:v>84.426438236978768</c:v>
                </c:pt>
                <c:pt idx="5">
                  <c:v>61.679881415453579</c:v>
                </c:pt>
                <c:pt idx="6">
                  <c:v>65.898887027338318</c:v>
                </c:pt>
                <c:pt idx="7">
                  <c:v>93.684214533715064</c:v>
                </c:pt>
                <c:pt idx="8">
                  <c:v>50.027500575506444</c:v>
                </c:pt>
                <c:pt idx="9">
                  <c:v>62.652701036013816</c:v>
                </c:pt>
                <c:pt idx="10">
                  <c:v>74.801134607484258</c:v>
                </c:pt>
                <c:pt idx="11">
                  <c:v>84.801575510204088</c:v>
                </c:pt>
                <c:pt idx="12">
                  <c:v>89.661590524534688</c:v>
                </c:pt>
                <c:pt idx="13">
                  <c:v>88.866723726233971</c:v>
                </c:pt>
                <c:pt idx="14">
                  <c:v>66.341971309578881</c:v>
                </c:pt>
                <c:pt idx="15">
                  <c:v>0</c:v>
                </c:pt>
                <c:pt idx="16">
                  <c:v>60.374196324758863</c:v>
                </c:pt>
                <c:pt idx="17">
                  <c:v>55.76251320080334</c:v>
                </c:pt>
                <c:pt idx="18">
                  <c:v>0</c:v>
                </c:pt>
                <c:pt idx="19">
                  <c:v>61.3419142552982</c:v>
                </c:pt>
                <c:pt idx="20">
                  <c:v>94.882628668496253</c:v>
                </c:pt>
                <c:pt idx="21">
                  <c:v>70.712045673850113</c:v>
                </c:pt>
                <c:pt idx="22">
                  <c:v>57.098637963871411</c:v>
                </c:pt>
                <c:pt idx="23">
                  <c:v>72.624112143830658</c:v>
                </c:pt>
                <c:pt idx="24">
                  <c:v>60.749742656129207</c:v>
                </c:pt>
                <c:pt idx="25">
                  <c:v>81.932789637439058</c:v>
                </c:pt>
                <c:pt idx="26">
                  <c:v>67.91623568567266</c:v>
                </c:pt>
              </c:numCache>
            </c:numRef>
          </c:val>
        </c:ser>
        <c:ser>
          <c:idx val="2"/>
          <c:order val="2"/>
          <c:tx>
            <c:strRef>
              <c:f>'Totalk per kvm'!$Q$3</c:f>
              <c:strCache>
                <c:ptCount val="1"/>
                <c:pt idx="0">
                  <c:v>2009</c:v>
                </c:pt>
              </c:strCache>
            </c:strRef>
          </c:tx>
          <c:invertIfNegative val="0"/>
          <c:cat>
            <c:strRef>
              <c:f>'Totalk per kvm'!$N$4:$N$30</c:f>
              <c:strCache>
                <c:ptCount val="27"/>
                <c:pt idx="0">
                  <c:v>Gudmundrå (Kramfors)</c:v>
                </c:pt>
                <c:pt idx="1">
                  <c:v>Tranås</c:v>
                </c:pt>
                <c:pt idx="2">
                  <c:v>(Lerum)</c:v>
                </c:pt>
                <c:pt idx="3">
                  <c:v>(Ronneby)</c:v>
                </c:pt>
                <c:pt idx="4">
                  <c:v>Lidköping</c:v>
                </c:pt>
                <c:pt idx="5">
                  <c:v>(Falköping)</c:v>
                </c:pt>
                <c:pt idx="6">
                  <c:v>Alingsås</c:v>
                </c:pt>
                <c:pt idx="7">
                  <c:v>Visby</c:v>
                </c:pt>
                <c:pt idx="8">
                  <c:v>(Bollnäs-Ovanåker)</c:v>
                </c:pt>
                <c:pt idx="9">
                  <c:v>Luleå</c:v>
                </c:pt>
                <c:pt idx="10">
                  <c:v>Landskrona</c:v>
                </c:pt>
                <c:pt idx="11">
                  <c:v>(Trollhättan)</c:v>
                </c:pt>
                <c:pt idx="12">
                  <c:v>Skövde</c:v>
                </c:pt>
                <c:pt idx="13">
                  <c:v>(Umeå)</c:v>
                </c:pt>
                <c:pt idx="14">
                  <c:v>Jönköping</c:v>
                </c:pt>
                <c:pt idx="15">
                  <c:v>Gävle</c:v>
                </c:pt>
                <c:pt idx="16">
                  <c:v>Borås</c:v>
                </c:pt>
                <c:pt idx="17">
                  <c:v>Karlstad</c:v>
                </c:pt>
                <c:pt idx="18">
                  <c:v>Västerås</c:v>
                </c:pt>
                <c:pt idx="19">
                  <c:v>Örebro</c:v>
                </c:pt>
                <c:pt idx="20">
                  <c:v>Helsingborg</c:v>
                </c:pt>
                <c:pt idx="21">
                  <c:v>(Norrköping)</c:v>
                </c:pt>
                <c:pt idx="22">
                  <c:v>Uppsala</c:v>
                </c:pt>
                <c:pt idx="23">
                  <c:v>Malmö</c:v>
                </c:pt>
                <c:pt idx="24">
                  <c:v>Stockholm</c:v>
                </c:pt>
                <c:pt idx="25">
                  <c:v>Göteborg</c:v>
                </c:pt>
                <c:pt idx="26">
                  <c:v>Snitt</c:v>
                </c:pt>
              </c:strCache>
            </c:strRef>
          </c:cat>
          <c:val>
            <c:numRef>
              <c:f>'Totalk per kvm'!$Q$4:$Q$30</c:f>
              <c:numCache>
                <c:formatCode>General</c:formatCode>
                <c:ptCount val="27"/>
                <c:pt idx="0">
                  <c:v>0</c:v>
                </c:pt>
                <c:pt idx="1">
                  <c:v>34.807257375483744</c:v>
                </c:pt>
                <c:pt idx="2">
                  <c:v>90.295538153341354</c:v>
                </c:pt>
                <c:pt idx="3">
                  <c:v>0</c:v>
                </c:pt>
                <c:pt idx="4">
                  <c:v>78.735667145313101</c:v>
                </c:pt>
                <c:pt idx="5">
                  <c:v>68.698455018453544</c:v>
                </c:pt>
                <c:pt idx="6">
                  <c:v>0</c:v>
                </c:pt>
                <c:pt idx="7">
                  <c:v>115.36244441737223</c:v>
                </c:pt>
                <c:pt idx="8">
                  <c:v>0</c:v>
                </c:pt>
                <c:pt idx="9">
                  <c:v>62.973885874033876</c:v>
                </c:pt>
                <c:pt idx="10">
                  <c:v>75.575273381717167</c:v>
                </c:pt>
                <c:pt idx="11">
                  <c:v>81.176853061224449</c:v>
                </c:pt>
                <c:pt idx="12">
                  <c:v>85.198815566835819</c:v>
                </c:pt>
                <c:pt idx="13">
                  <c:v>0</c:v>
                </c:pt>
                <c:pt idx="14">
                  <c:v>65.613142063859158</c:v>
                </c:pt>
                <c:pt idx="15">
                  <c:v>0</c:v>
                </c:pt>
                <c:pt idx="16">
                  <c:v>58.629208869692384</c:v>
                </c:pt>
                <c:pt idx="17">
                  <c:v>58.7469584962883</c:v>
                </c:pt>
                <c:pt idx="18">
                  <c:v>0</c:v>
                </c:pt>
                <c:pt idx="19">
                  <c:v>67.608569841420348</c:v>
                </c:pt>
                <c:pt idx="20">
                  <c:v>89.372269889905226</c:v>
                </c:pt>
                <c:pt idx="21">
                  <c:v>0</c:v>
                </c:pt>
                <c:pt idx="22">
                  <c:v>59.934681133490869</c:v>
                </c:pt>
                <c:pt idx="23">
                  <c:v>80.960437262074848</c:v>
                </c:pt>
                <c:pt idx="24">
                  <c:v>57.114169651288123</c:v>
                </c:pt>
                <c:pt idx="25">
                  <c:v>80.674826607792809</c:v>
                </c:pt>
                <c:pt idx="26">
                  <c:v>69.631924880301597</c:v>
                </c:pt>
              </c:numCache>
            </c:numRef>
          </c:val>
        </c:ser>
        <c:ser>
          <c:idx val="3"/>
          <c:order val="3"/>
          <c:tx>
            <c:strRef>
              <c:f>'Totalk per kvm'!$R$3</c:f>
              <c:strCache>
                <c:ptCount val="1"/>
                <c:pt idx="0">
                  <c:v>2010</c:v>
                </c:pt>
              </c:strCache>
            </c:strRef>
          </c:tx>
          <c:invertIfNegative val="0"/>
          <c:cat>
            <c:strRef>
              <c:f>'Totalk per kvm'!$N$4:$N$30</c:f>
              <c:strCache>
                <c:ptCount val="27"/>
                <c:pt idx="0">
                  <c:v>Gudmundrå (Kramfors)</c:v>
                </c:pt>
                <c:pt idx="1">
                  <c:v>Tranås</c:v>
                </c:pt>
                <c:pt idx="2">
                  <c:v>(Lerum)</c:v>
                </c:pt>
                <c:pt idx="3">
                  <c:v>(Ronneby)</c:v>
                </c:pt>
                <c:pt idx="4">
                  <c:v>Lidköping</c:v>
                </c:pt>
                <c:pt idx="5">
                  <c:v>(Falköping)</c:v>
                </c:pt>
                <c:pt idx="6">
                  <c:v>Alingsås</c:v>
                </c:pt>
                <c:pt idx="7">
                  <c:v>Visby</c:v>
                </c:pt>
                <c:pt idx="8">
                  <c:v>(Bollnäs-Ovanåker)</c:v>
                </c:pt>
                <c:pt idx="9">
                  <c:v>Luleå</c:v>
                </c:pt>
                <c:pt idx="10">
                  <c:v>Landskrona</c:v>
                </c:pt>
                <c:pt idx="11">
                  <c:v>(Trollhättan)</c:v>
                </c:pt>
                <c:pt idx="12">
                  <c:v>Skövde</c:v>
                </c:pt>
                <c:pt idx="13">
                  <c:v>(Umeå)</c:v>
                </c:pt>
                <c:pt idx="14">
                  <c:v>Jönköping</c:v>
                </c:pt>
                <c:pt idx="15">
                  <c:v>Gävle</c:v>
                </c:pt>
                <c:pt idx="16">
                  <c:v>Borås</c:v>
                </c:pt>
                <c:pt idx="17">
                  <c:v>Karlstad</c:v>
                </c:pt>
                <c:pt idx="18">
                  <c:v>Västerås</c:v>
                </c:pt>
                <c:pt idx="19">
                  <c:v>Örebro</c:v>
                </c:pt>
                <c:pt idx="20">
                  <c:v>Helsingborg</c:v>
                </c:pt>
                <c:pt idx="21">
                  <c:v>(Norrköping)</c:v>
                </c:pt>
                <c:pt idx="22">
                  <c:v>Uppsala</c:v>
                </c:pt>
                <c:pt idx="23">
                  <c:v>Malmö</c:v>
                </c:pt>
                <c:pt idx="24">
                  <c:v>Stockholm</c:v>
                </c:pt>
                <c:pt idx="25">
                  <c:v>Göteborg</c:v>
                </c:pt>
                <c:pt idx="26">
                  <c:v>Snitt</c:v>
                </c:pt>
              </c:strCache>
            </c:strRef>
          </c:cat>
          <c:val>
            <c:numRef>
              <c:f>'Totalk per kvm'!$R$4:$R$30</c:f>
              <c:numCache>
                <c:formatCode>General</c:formatCode>
                <c:ptCount val="27"/>
                <c:pt idx="0">
                  <c:v>0</c:v>
                </c:pt>
                <c:pt idx="1">
                  <c:v>35.517414685630769</c:v>
                </c:pt>
                <c:pt idx="2">
                  <c:v>0</c:v>
                </c:pt>
                <c:pt idx="3">
                  <c:v>0</c:v>
                </c:pt>
                <c:pt idx="4">
                  <c:v>67.277919263994377</c:v>
                </c:pt>
                <c:pt idx="5">
                  <c:v>0</c:v>
                </c:pt>
                <c:pt idx="6">
                  <c:v>0</c:v>
                </c:pt>
                <c:pt idx="7">
                  <c:v>99.607198330998358</c:v>
                </c:pt>
                <c:pt idx="8">
                  <c:v>0</c:v>
                </c:pt>
                <c:pt idx="9">
                  <c:v>51.703186153593144</c:v>
                </c:pt>
                <c:pt idx="10">
                  <c:v>85.056280443670644</c:v>
                </c:pt>
                <c:pt idx="11">
                  <c:v>0</c:v>
                </c:pt>
                <c:pt idx="12">
                  <c:v>80.401861252115097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50.704990323335863</c:v>
                </c:pt>
                <c:pt idx="17">
                  <c:v>50.675577450513906</c:v>
                </c:pt>
                <c:pt idx="18">
                  <c:v>55.148009700329119</c:v>
                </c:pt>
                <c:pt idx="19">
                  <c:v>70.948697667754644</c:v>
                </c:pt>
                <c:pt idx="20">
                  <c:v>96.989787344800959</c:v>
                </c:pt>
                <c:pt idx="21">
                  <c:v>0</c:v>
                </c:pt>
                <c:pt idx="22">
                  <c:v>63.838618341317023</c:v>
                </c:pt>
                <c:pt idx="23">
                  <c:v>84.886128364389208</c:v>
                </c:pt>
                <c:pt idx="24">
                  <c:v>58.389410193369308</c:v>
                </c:pt>
                <c:pt idx="25">
                  <c:v>84.686924405816328</c:v>
                </c:pt>
                <c:pt idx="26">
                  <c:v>69.410333707899511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18875648"/>
        <c:axId val="118877184"/>
      </c:barChart>
      <c:catAx>
        <c:axId val="118875648"/>
        <c:scaling>
          <c:orientation val="minMax"/>
        </c:scaling>
        <c:delete val="0"/>
        <c:axPos val="b"/>
        <c:majorTickMark val="none"/>
        <c:minorTickMark val="none"/>
        <c:tickLblPos val="nextTo"/>
        <c:crossAx val="118877184"/>
        <c:crosses val="autoZero"/>
        <c:auto val="1"/>
        <c:lblAlgn val="ctr"/>
        <c:lblOffset val="100"/>
        <c:noMultiLvlLbl val="0"/>
      </c:catAx>
      <c:valAx>
        <c:axId val="118877184"/>
        <c:scaling>
          <c:orientation val="minMax"/>
        </c:scaling>
        <c:delete val="0"/>
        <c:axPos val="l"/>
        <c:majorGridlines/>
        <c:numFmt formatCode="#,##0\ &quot;kr&quot;" sourceLinked="0"/>
        <c:majorTickMark val="none"/>
        <c:minorTickMark val="none"/>
        <c:tickLblPos val="nextTo"/>
        <c:crossAx val="118875648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sv-SE"/>
              <a:t>Underhållskostnad</a:t>
            </a:r>
          </a:p>
          <a:p>
            <a:pPr>
              <a:defRPr/>
            </a:pPr>
            <a:endParaRPr lang="sv-SE"/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'Drift o Underhåll'!$T$2</c:f>
              <c:strCache>
                <c:ptCount val="1"/>
                <c:pt idx="0">
                  <c:v>År 2007</c:v>
                </c:pt>
              </c:strCache>
            </c:strRef>
          </c:tx>
          <c:invertIfNegative val="0"/>
          <c:cat>
            <c:strRef>
              <c:f>'Drift o Underhåll'!$S$3:$S$29</c:f>
              <c:strCache>
                <c:ptCount val="27"/>
                <c:pt idx="0">
                  <c:v>Gudmundrå (Kramfors)</c:v>
                </c:pt>
                <c:pt idx="1">
                  <c:v>Tranås</c:v>
                </c:pt>
                <c:pt idx="2">
                  <c:v>(Lerum)</c:v>
                </c:pt>
                <c:pt idx="3">
                  <c:v>(Ronneby)</c:v>
                </c:pt>
                <c:pt idx="4">
                  <c:v>Lidköping</c:v>
                </c:pt>
                <c:pt idx="5">
                  <c:v>(Falköping)</c:v>
                </c:pt>
                <c:pt idx="6">
                  <c:v>Alingsås</c:v>
                </c:pt>
                <c:pt idx="7">
                  <c:v>Visby</c:v>
                </c:pt>
                <c:pt idx="8">
                  <c:v>(Bollnäs-Ovanåker)</c:v>
                </c:pt>
                <c:pt idx="9">
                  <c:v>Luleå</c:v>
                </c:pt>
                <c:pt idx="10">
                  <c:v>Landskrona</c:v>
                </c:pt>
                <c:pt idx="11">
                  <c:v>(Trollhättan)</c:v>
                </c:pt>
                <c:pt idx="12">
                  <c:v>Skövde</c:v>
                </c:pt>
                <c:pt idx="13">
                  <c:v>(Umeå)</c:v>
                </c:pt>
                <c:pt idx="14">
                  <c:v>Jönköping</c:v>
                </c:pt>
                <c:pt idx="15">
                  <c:v>Gävle</c:v>
                </c:pt>
                <c:pt idx="16">
                  <c:v>Borås</c:v>
                </c:pt>
                <c:pt idx="17">
                  <c:v>Karlstad</c:v>
                </c:pt>
                <c:pt idx="18">
                  <c:v>Västerås</c:v>
                </c:pt>
                <c:pt idx="19">
                  <c:v>Örebro</c:v>
                </c:pt>
                <c:pt idx="20">
                  <c:v>Helsingborg</c:v>
                </c:pt>
                <c:pt idx="21">
                  <c:v>(Norrköping)</c:v>
                </c:pt>
                <c:pt idx="22">
                  <c:v>Uppsala</c:v>
                </c:pt>
                <c:pt idx="23">
                  <c:v>Malmö</c:v>
                </c:pt>
                <c:pt idx="24">
                  <c:v>Stockholm</c:v>
                </c:pt>
                <c:pt idx="25">
                  <c:v>Göteborg</c:v>
                </c:pt>
                <c:pt idx="26">
                  <c:v>Snitt</c:v>
                </c:pt>
              </c:strCache>
            </c:strRef>
          </c:cat>
          <c:val>
            <c:numRef>
              <c:f>'Drift o Underhåll'!$T$3:$T$29</c:f>
              <c:numCache>
                <c:formatCode>0%</c:formatCode>
                <c:ptCount val="27"/>
                <c:pt idx="0">
                  <c:v>3.3881574860775011E-2</c:v>
                </c:pt>
                <c:pt idx="1">
                  <c:v>0.19529937338156544</c:v>
                </c:pt>
                <c:pt idx="2">
                  <c:v>9.7219666866581681E-3</c:v>
                </c:pt>
                <c:pt idx="3">
                  <c:v>0.15655455974764784</c:v>
                </c:pt>
                <c:pt idx="4">
                  <c:v>5.2190548364253277E-2</c:v>
                </c:pt>
                <c:pt idx="5">
                  <c:v>0.10462263225046622</c:v>
                </c:pt>
                <c:pt idx="6">
                  <c:v>5.1238738738738764E-2</c:v>
                </c:pt>
                <c:pt idx="7">
                  <c:v>0</c:v>
                </c:pt>
                <c:pt idx="8">
                  <c:v>0.18056942509956991</c:v>
                </c:pt>
                <c:pt idx="9">
                  <c:v>1.5232997226825104E-2</c:v>
                </c:pt>
                <c:pt idx="10">
                  <c:v>0.30000002347113153</c:v>
                </c:pt>
                <c:pt idx="11">
                  <c:v>5.5047004311157895E-2</c:v>
                </c:pt>
                <c:pt idx="12">
                  <c:v>3.9198031094303379E-2</c:v>
                </c:pt>
                <c:pt idx="13">
                  <c:v>9.0510284319000128E-2</c:v>
                </c:pt>
                <c:pt idx="14">
                  <c:v>0.36585365470840286</c:v>
                </c:pt>
                <c:pt idx="15" formatCode="General">
                  <c:v>0</c:v>
                </c:pt>
                <c:pt idx="16">
                  <c:v>6.2330983730106294E-2</c:v>
                </c:pt>
                <c:pt idx="17">
                  <c:v>7.3969015928431497E-2</c:v>
                </c:pt>
                <c:pt idx="18" formatCode="General">
                  <c:v>0</c:v>
                </c:pt>
                <c:pt idx="19">
                  <c:v>7.3379647951905824E-2</c:v>
                </c:pt>
                <c:pt idx="20">
                  <c:v>7.2256872428509464E-2</c:v>
                </c:pt>
                <c:pt idx="21">
                  <c:v>9.6317706921988239E-2</c:v>
                </c:pt>
                <c:pt idx="22">
                  <c:v>5.9361178564290622E-2</c:v>
                </c:pt>
                <c:pt idx="23">
                  <c:v>0.22115191382752106</c:v>
                </c:pt>
                <c:pt idx="24">
                  <c:v>0.10660456998681608</c:v>
                </c:pt>
                <c:pt idx="25">
                  <c:v>5.9428350984948523E-2</c:v>
                </c:pt>
                <c:pt idx="26">
                  <c:v>0.10906160429745416</c:v>
                </c:pt>
              </c:numCache>
            </c:numRef>
          </c:val>
        </c:ser>
        <c:ser>
          <c:idx val="1"/>
          <c:order val="1"/>
          <c:tx>
            <c:strRef>
              <c:f>'Drift o Underhåll'!$U$2</c:f>
              <c:strCache>
                <c:ptCount val="1"/>
                <c:pt idx="0">
                  <c:v>År 2008</c:v>
                </c:pt>
              </c:strCache>
            </c:strRef>
          </c:tx>
          <c:invertIfNegative val="0"/>
          <c:cat>
            <c:strRef>
              <c:f>'Drift o Underhåll'!$S$3:$S$29</c:f>
              <c:strCache>
                <c:ptCount val="27"/>
                <c:pt idx="0">
                  <c:v>Gudmundrå (Kramfors)</c:v>
                </c:pt>
                <c:pt idx="1">
                  <c:v>Tranås</c:v>
                </c:pt>
                <c:pt idx="2">
                  <c:v>(Lerum)</c:v>
                </c:pt>
                <c:pt idx="3">
                  <c:v>(Ronneby)</c:v>
                </c:pt>
                <c:pt idx="4">
                  <c:v>Lidköping</c:v>
                </c:pt>
                <c:pt idx="5">
                  <c:v>(Falköping)</c:v>
                </c:pt>
                <c:pt idx="6">
                  <c:v>Alingsås</c:v>
                </c:pt>
                <c:pt idx="7">
                  <c:v>Visby</c:v>
                </c:pt>
                <c:pt idx="8">
                  <c:v>(Bollnäs-Ovanåker)</c:v>
                </c:pt>
                <c:pt idx="9">
                  <c:v>Luleå</c:v>
                </c:pt>
                <c:pt idx="10">
                  <c:v>Landskrona</c:v>
                </c:pt>
                <c:pt idx="11">
                  <c:v>(Trollhättan)</c:v>
                </c:pt>
                <c:pt idx="12">
                  <c:v>Skövde</c:v>
                </c:pt>
                <c:pt idx="13">
                  <c:v>(Umeå)</c:v>
                </c:pt>
                <c:pt idx="14">
                  <c:v>Jönköping</c:v>
                </c:pt>
                <c:pt idx="15">
                  <c:v>Gävle</c:v>
                </c:pt>
                <c:pt idx="16">
                  <c:v>Borås</c:v>
                </c:pt>
                <c:pt idx="17">
                  <c:v>Karlstad</c:v>
                </c:pt>
                <c:pt idx="18">
                  <c:v>Västerås</c:v>
                </c:pt>
                <c:pt idx="19">
                  <c:v>Örebro</c:v>
                </c:pt>
                <c:pt idx="20">
                  <c:v>Helsingborg</c:v>
                </c:pt>
                <c:pt idx="21">
                  <c:v>(Norrköping)</c:v>
                </c:pt>
                <c:pt idx="22">
                  <c:v>Uppsala</c:v>
                </c:pt>
                <c:pt idx="23">
                  <c:v>Malmö</c:v>
                </c:pt>
                <c:pt idx="24">
                  <c:v>Stockholm</c:v>
                </c:pt>
                <c:pt idx="25">
                  <c:v>Göteborg</c:v>
                </c:pt>
                <c:pt idx="26">
                  <c:v>Snitt</c:v>
                </c:pt>
              </c:strCache>
            </c:strRef>
          </c:cat>
          <c:val>
            <c:numRef>
              <c:f>'Drift o Underhåll'!$U$3:$U$29</c:f>
              <c:numCache>
                <c:formatCode>0%</c:formatCode>
                <c:ptCount val="27"/>
                <c:pt idx="0">
                  <c:v>3.6868053905027398E-2</c:v>
                </c:pt>
                <c:pt idx="1">
                  <c:v>0.19451320132013258</c:v>
                </c:pt>
                <c:pt idx="2">
                  <c:v>7.6699953370913607E-2</c:v>
                </c:pt>
                <c:pt idx="3">
                  <c:v>7.6223117984770467E-2</c:v>
                </c:pt>
                <c:pt idx="4">
                  <c:v>6.8368376884555784E-2</c:v>
                </c:pt>
                <c:pt idx="5">
                  <c:v>0.10130460565329116</c:v>
                </c:pt>
                <c:pt idx="6">
                  <c:v>1.9098430371916802E-2</c:v>
                </c:pt>
                <c:pt idx="7">
                  <c:v>0.19170224319858828</c:v>
                </c:pt>
                <c:pt idx="8">
                  <c:v>0.20270912310069991</c:v>
                </c:pt>
                <c:pt idx="9">
                  <c:v>3.7212357453429649E-2</c:v>
                </c:pt>
                <c:pt idx="10">
                  <c:v>0.30000002108671231</c:v>
                </c:pt>
                <c:pt idx="11">
                  <c:v>0.1945852174050659</c:v>
                </c:pt>
                <c:pt idx="12">
                  <c:v>0.18770491803278691</c:v>
                </c:pt>
                <c:pt idx="13">
                  <c:v>4.7449415787973778E-2</c:v>
                </c:pt>
                <c:pt idx="14">
                  <c:v>0.23171568207150844</c:v>
                </c:pt>
                <c:pt idx="15" formatCode="General">
                  <c:v>0</c:v>
                </c:pt>
                <c:pt idx="16">
                  <c:v>5.1634538971386729E-2</c:v>
                </c:pt>
                <c:pt idx="17">
                  <c:v>5.7236765082104402E-2</c:v>
                </c:pt>
                <c:pt idx="18" formatCode="General">
                  <c:v>0</c:v>
                </c:pt>
                <c:pt idx="19">
                  <c:v>0.10918566358666167</c:v>
                </c:pt>
                <c:pt idx="20">
                  <c:v>6.1831049850610192E-2</c:v>
                </c:pt>
                <c:pt idx="21">
                  <c:v>0.11589499913078748</c:v>
                </c:pt>
                <c:pt idx="22">
                  <c:v>9.4123421512467748E-2</c:v>
                </c:pt>
                <c:pt idx="23">
                  <c:v>0.2201569817294374</c:v>
                </c:pt>
                <c:pt idx="24">
                  <c:v>0.10745385645397022</c:v>
                </c:pt>
                <c:pt idx="25">
                  <c:v>5.5600954767355715E-2</c:v>
                </c:pt>
                <c:pt idx="26">
                  <c:v>0.11384165210880715</c:v>
                </c:pt>
              </c:numCache>
            </c:numRef>
          </c:val>
        </c:ser>
        <c:ser>
          <c:idx val="2"/>
          <c:order val="2"/>
          <c:tx>
            <c:strRef>
              <c:f>'Drift o Underhåll'!$V$2</c:f>
              <c:strCache>
                <c:ptCount val="1"/>
                <c:pt idx="0">
                  <c:v>År 2009</c:v>
                </c:pt>
              </c:strCache>
            </c:strRef>
          </c:tx>
          <c:invertIfNegative val="0"/>
          <c:dLbls>
            <c:dLbl>
              <c:idx val="29"/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0"/>
            <c:showCatName val="0"/>
            <c:showSerName val="0"/>
            <c:showPercent val="0"/>
            <c:showBubbleSize val="0"/>
          </c:dLbls>
          <c:cat>
            <c:strRef>
              <c:f>'Drift o Underhåll'!$S$3:$S$29</c:f>
              <c:strCache>
                <c:ptCount val="27"/>
                <c:pt idx="0">
                  <c:v>Gudmundrå (Kramfors)</c:v>
                </c:pt>
                <c:pt idx="1">
                  <c:v>Tranås</c:v>
                </c:pt>
                <c:pt idx="2">
                  <c:v>(Lerum)</c:v>
                </c:pt>
                <c:pt idx="3">
                  <c:v>(Ronneby)</c:v>
                </c:pt>
                <c:pt idx="4">
                  <c:v>Lidköping</c:v>
                </c:pt>
                <c:pt idx="5">
                  <c:v>(Falköping)</c:v>
                </c:pt>
                <c:pt idx="6">
                  <c:v>Alingsås</c:v>
                </c:pt>
                <c:pt idx="7">
                  <c:v>Visby</c:v>
                </c:pt>
                <c:pt idx="8">
                  <c:v>(Bollnäs-Ovanåker)</c:v>
                </c:pt>
                <c:pt idx="9">
                  <c:v>Luleå</c:v>
                </c:pt>
                <c:pt idx="10">
                  <c:v>Landskrona</c:v>
                </c:pt>
                <c:pt idx="11">
                  <c:v>(Trollhättan)</c:v>
                </c:pt>
                <c:pt idx="12">
                  <c:v>Skövde</c:v>
                </c:pt>
                <c:pt idx="13">
                  <c:v>(Umeå)</c:v>
                </c:pt>
                <c:pt idx="14">
                  <c:v>Jönköping</c:v>
                </c:pt>
                <c:pt idx="15">
                  <c:v>Gävle</c:v>
                </c:pt>
                <c:pt idx="16">
                  <c:v>Borås</c:v>
                </c:pt>
                <c:pt idx="17">
                  <c:v>Karlstad</c:v>
                </c:pt>
                <c:pt idx="18">
                  <c:v>Västerås</c:v>
                </c:pt>
                <c:pt idx="19">
                  <c:v>Örebro</c:v>
                </c:pt>
                <c:pt idx="20">
                  <c:v>Helsingborg</c:v>
                </c:pt>
                <c:pt idx="21">
                  <c:v>(Norrköping)</c:v>
                </c:pt>
                <c:pt idx="22">
                  <c:v>Uppsala</c:v>
                </c:pt>
                <c:pt idx="23">
                  <c:v>Malmö</c:v>
                </c:pt>
                <c:pt idx="24">
                  <c:v>Stockholm</c:v>
                </c:pt>
                <c:pt idx="25">
                  <c:v>Göteborg</c:v>
                </c:pt>
                <c:pt idx="26">
                  <c:v>Snitt</c:v>
                </c:pt>
              </c:strCache>
            </c:strRef>
          </c:cat>
          <c:val>
            <c:numRef>
              <c:f>'Drift o Underhåll'!$V$3:$V$29</c:f>
              <c:numCache>
                <c:formatCode>0%</c:formatCode>
                <c:ptCount val="27"/>
                <c:pt idx="0">
                  <c:v>0</c:v>
                </c:pt>
                <c:pt idx="1">
                  <c:v>0.19572147797153458</c:v>
                </c:pt>
                <c:pt idx="2">
                  <c:v>7.7922159563778959E-2</c:v>
                </c:pt>
                <c:pt idx="3">
                  <c:v>0</c:v>
                </c:pt>
                <c:pt idx="4">
                  <c:v>6.2148985247100323E-2</c:v>
                </c:pt>
                <c:pt idx="5">
                  <c:v>0.13615321775437961</c:v>
                </c:pt>
                <c:pt idx="6">
                  <c:v>0</c:v>
                </c:pt>
                <c:pt idx="7">
                  <c:v>0.37382944350437958</c:v>
                </c:pt>
                <c:pt idx="8">
                  <c:v>0</c:v>
                </c:pt>
                <c:pt idx="9">
                  <c:v>4.7500735459836511E-2</c:v>
                </c:pt>
                <c:pt idx="10">
                  <c:v>0.29999997891308444</c:v>
                </c:pt>
                <c:pt idx="11">
                  <c:v>0.2332535311688379</c:v>
                </c:pt>
                <c:pt idx="12">
                  <c:v>0.13701565383012981</c:v>
                </c:pt>
                <c:pt idx="13">
                  <c:v>0</c:v>
                </c:pt>
                <c:pt idx="14">
                  <c:v>0.22170991964168088</c:v>
                </c:pt>
                <c:pt idx="15" formatCode="General">
                  <c:v>0</c:v>
                </c:pt>
                <c:pt idx="16">
                  <c:v>9.0519676072018967E-2</c:v>
                </c:pt>
                <c:pt idx="17">
                  <c:v>9.1241978705301416E-2</c:v>
                </c:pt>
                <c:pt idx="18" formatCode="General">
                  <c:v>0</c:v>
                </c:pt>
                <c:pt idx="19">
                  <c:v>6.8324718582797858E-2</c:v>
                </c:pt>
                <c:pt idx="20">
                  <c:v>6.2989476996247032E-2</c:v>
                </c:pt>
                <c:pt idx="21">
                  <c:v>0</c:v>
                </c:pt>
                <c:pt idx="22">
                  <c:v>0.11034435430998785</c:v>
                </c:pt>
                <c:pt idx="23">
                  <c:v>0.21399890388895787</c:v>
                </c:pt>
                <c:pt idx="24">
                  <c:v>8.9890107334525599E-2</c:v>
                </c:pt>
                <c:pt idx="25">
                  <c:v>4.7922329799764365E-2</c:v>
                </c:pt>
                <c:pt idx="26">
                  <c:v>0.12008578562499139</c:v>
                </c:pt>
              </c:numCache>
            </c:numRef>
          </c:val>
        </c:ser>
        <c:ser>
          <c:idx val="3"/>
          <c:order val="3"/>
          <c:tx>
            <c:strRef>
              <c:f>'Drift o Underhåll'!$W$2</c:f>
              <c:strCache>
                <c:ptCount val="1"/>
                <c:pt idx="0">
                  <c:v>År 2010</c:v>
                </c:pt>
              </c:strCache>
            </c:strRef>
          </c:tx>
          <c:invertIfNegative val="0"/>
          <c:cat>
            <c:strRef>
              <c:f>'Drift o Underhåll'!$S$3:$S$29</c:f>
              <c:strCache>
                <c:ptCount val="27"/>
                <c:pt idx="0">
                  <c:v>Gudmundrå (Kramfors)</c:v>
                </c:pt>
                <c:pt idx="1">
                  <c:v>Tranås</c:v>
                </c:pt>
                <c:pt idx="2">
                  <c:v>(Lerum)</c:v>
                </c:pt>
                <c:pt idx="3">
                  <c:v>(Ronneby)</c:v>
                </c:pt>
                <c:pt idx="4">
                  <c:v>Lidköping</c:v>
                </c:pt>
                <c:pt idx="5">
                  <c:v>(Falköping)</c:v>
                </c:pt>
                <c:pt idx="6">
                  <c:v>Alingsås</c:v>
                </c:pt>
                <c:pt idx="7">
                  <c:v>Visby</c:v>
                </c:pt>
                <c:pt idx="8">
                  <c:v>(Bollnäs-Ovanåker)</c:v>
                </c:pt>
                <c:pt idx="9">
                  <c:v>Luleå</c:v>
                </c:pt>
                <c:pt idx="10">
                  <c:v>Landskrona</c:v>
                </c:pt>
                <c:pt idx="11">
                  <c:v>(Trollhättan)</c:v>
                </c:pt>
                <c:pt idx="12">
                  <c:v>Skövde</c:v>
                </c:pt>
                <c:pt idx="13">
                  <c:v>(Umeå)</c:v>
                </c:pt>
                <c:pt idx="14">
                  <c:v>Jönköping</c:v>
                </c:pt>
                <c:pt idx="15">
                  <c:v>Gävle</c:v>
                </c:pt>
                <c:pt idx="16">
                  <c:v>Borås</c:v>
                </c:pt>
                <c:pt idx="17">
                  <c:v>Karlstad</c:v>
                </c:pt>
                <c:pt idx="18">
                  <c:v>Västerås</c:v>
                </c:pt>
                <c:pt idx="19">
                  <c:v>Örebro</c:v>
                </c:pt>
                <c:pt idx="20">
                  <c:v>Helsingborg</c:v>
                </c:pt>
                <c:pt idx="21">
                  <c:v>(Norrköping)</c:v>
                </c:pt>
                <c:pt idx="22">
                  <c:v>Uppsala</c:v>
                </c:pt>
                <c:pt idx="23">
                  <c:v>Malmö</c:v>
                </c:pt>
                <c:pt idx="24">
                  <c:v>Stockholm</c:v>
                </c:pt>
                <c:pt idx="25">
                  <c:v>Göteborg</c:v>
                </c:pt>
                <c:pt idx="26">
                  <c:v>Snitt</c:v>
                </c:pt>
              </c:strCache>
            </c:strRef>
          </c:cat>
          <c:val>
            <c:numRef>
              <c:f>'Drift o Underhåll'!$W$3:$W$29</c:f>
              <c:numCache>
                <c:formatCode>0%</c:formatCode>
                <c:ptCount val="27"/>
                <c:pt idx="0">
                  <c:v>0</c:v>
                </c:pt>
                <c:pt idx="1">
                  <c:v>0.20472502849954788</c:v>
                </c:pt>
                <c:pt idx="2">
                  <c:v>0</c:v>
                </c:pt>
                <c:pt idx="3">
                  <c:v>0</c:v>
                </c:pt>
                <c:pt idx="4">
                  <c:v>7.1544521275391321E-2</c:v>
                </c:pt>
                <c:pt idx="5">
                  <c:v>0</c:v>
                </c:pt>
                <c:pt idx="6">
                  <c:v>0</c:v>
                </c:pt>
                <c:pt idx="7">
                  <c:v>0.28740208446855542</c:v>
                </c:pt>
                <c:pt idx="8">
                  <c:v>0</c:v>
                </c:pt>
                <c:pt idx="9">
                  <c:v>2.2210458042939141E-2</c:v>
                </c:pt>
                <c:pt idx="10">
                  <c:v>0.30000001805228088</c:v>
                </c:pt>
                <c:pt idx="11">
                  <c:v>0</c:v>
                </c:pt>
                <c:pt idx="12">
                  <c:v>0.10619359624181052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4.1219752345241091E-2</c:v>
                </c:pt>
                <c:pt idx="17">
                  <c:v>2.1463646092521792E-2</c:v>
                </c:pt>
                <c:pt idx="18">
                  <c:v>0.12122388563521223</c:v>
                </c:pt>
                <c:pt idx="19">
                  <c:v>7.6842472930492484E-2</c:v>
                </c:pt>
                <c:pt idx="20">
                  <c:v>7.8655477460912518E-2</c:v>
                </c:pt>
                <c:pt idx="21">
                  <c:v>0</c:v>
                </c:pt>
                <c:pt idx="22">
                  <c:v>7.3369358230838802E-2</c:v>
                </c:pt>
                <c:pt idx="23">
                  <c:v>3.8769081657378239E-2</c:v>
                </c:pt>
                <c:pt idx="24">
                  <c:v>6.7454455933037921E-2</c:v>
                </c:pt>
                <c:pt idx="25">
                  <c:v>5.8605726436320754E-2</c:v>
                </c:pt>
                <c:pt idx="26">
                  <c:v>7.3814833549237194E-2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-25"/>
        <c:axId val="140949760"/>
        <c:axId val="140959744"/>
      </c:barChart>
      <c:catAx>
        <c:axId val="140949760"/>
        <c:scaling>
          <c:orientation val="minMax"/>
        </c:scaling>
        <c:delete val="0"/>
        <c:axPos val="b"/>
        <c:majorTickMark val="none"/>
        <c:minorTickMark val="none"/>
        <c:tickLblPos val="nextTo"/>
        <c:crossAx val="140959744"/>
        <c:crosses val="autoZero"/>
        <c:auto val="1"/>
        <c:lblAlgn val="ctr"/>
        <c:lblOffset val="100"/>
        <c:noMultiLvlLbl val="0"/>
      </c:catAx>
      <c:valAx>
        <c:axId val="140959744"/>
        <c:scaling>
          <c:orientation val="minMax"/>
        </c:scaling>
        <c:delete val="0"/>
        <c:axPos val="l"/>
        <c:majorGridlines/>
        <c:numFmt formatCode="0%" sourceLinked="1"/>
        <c:majorTickMark val="none"/>
        <c:minorTickMark val="none"/>
        <c:tickLblPos val="nextTo"/>
        <c:spPr>
          <a:ln w="9525">
            <a:noFill/>
          </a:ln>
        </c:spPr>
        <c:crossAx val="140949760"/>
        <c:crosses val="autoZero"/>
        <c:crossBetween val="between"/>
      </c:valAx>
    </c:plotArea>
    <c:legend>
      <c:legendPos val="b"/>
      <c:overlay val="0"/>
    </c:legend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sv-SE"/>
              <a:t>Skatteören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Skatteören!$B$1:$B$2</c:f>
              <c:strCache>
                <c:ptCount val="1"/>
                <c:pt idx="0">
                  <c:v>År 2007</c:v>
                </c:pt>
              </c:strCache>
            </c:strRef>
          </c:tx>
          <c:invertIfNegative val="0"/>
          <c:cat>
            <c:strRef>
              <c:f>Skatteören!$A$3:$A$29</c:f>
              <c:strCache>
                <c:ptCount val="27"/>
                <c:pt idx="0">
                  <c:v>Gudmundrå (Kramfors)</c:v>
                </c:pt>
                <c:pt idx="1">
                  <c:v>Tranås</c:v>
                </c:pt>
                <c:pt idx="2">
                  <c:v>(Lerum)</c:v>
                </c:pt>
                <c:pt idx="3">
                  <c:v>(Ronneby)</c:v>
                </c:pt>
                <c:pt idx="4">
                  <c:v>Lidköping</c:v>
                </c:pt>
                <c:pt idx="5">
                  <c:v>(Falköping)</c:v>
                </c:pt>
                <c:pt idx="6">
                  <c:v>Alingsås</c:v>
                </c:pt>
                <c:pt idx="7">
                  <c:v>Visby</c:v>
                </c:pt>
                <c:pt idx="8">
                  <c:v>(Bollnäs-Ovanåker)</c:v>
                </c:pt>
                <c:pt idx="9">
                  <c:v>Luleå</c:v>
                </c:pt>
                <c:pt idx="10">
                  <c:v>Landskrona</c:v>
                </c:pt>
                <c:pt idx="11">
                  <c:v>(Trollhättan)</c:v>
                </c:pt>
                <c:pt idx="12">
                  <c:v>Skövde</c:v>
                </c:pt>
                <c:pt idx="13">
                  <c:v>(Umeå)</c:v>
                </c:pt>
                <c:pt idx="14">
                  <c:v>Jönköping</c:v>
                </c:pt>
                <c:pt idx="15">
                  <c:v>Gävle</c:v>
                </c:pt>
                <c:pt idx="16">
                  <c:v>Borås</c:v>
                </c:pt>
                <c:pt idx="17">
                  <c:v>Karlstad</c:v>
                </c:pt>
                <c:pt idx="18">
                  <c:v>Västerås</c:v>
                </c:pt>
                <c:pt idx="19">
                  <c:v>Örebro</c:v>
                </c:pt>
                <c:pt idx="20">
                  <c:v>Helsingborg</c:v>
                </c:pt>
                <c:pt idx="21">
                  <c:v>(Norrköping)</c:v>
                </c:pt>
                <c:pt idx="22">
                  <c:v>Uppsala</c:v>
                </c:pt>
                <c:pt idx="23">
                  <c:v>Malmö</c:v>
                </c:pt>
                <c:pt idx="24">
                  <c:v>Stockholm</c:v>
                </c:pt>
                <c:pt idx="25">
                  <c:v>Göteborg</c:v>
                </c:pt>
                <c:pt idx="26">
                  <c:v>Snitt</c:v>
                </c:pt>
              </c:strCache>
            </c:strRef>
          </c:cat>
          <c:val>
            <c:numRef>
              <c:f>Skatteören!$B$3:$B$29</c:f>
              <c:numCache>
                <c:formatCode>0</c:formatCode>
                <c:ptCount val="27"/>
                <c:pt idx="0">
                  <c:v>41</c:v>
                </c:pt>
                <c:pt idx="1">
                  <c:v>24</c:v>
                </c:pt>
                <c:pt idx="2">
                  <c:v>20</c:v>
                </c:pt>
                <c:pt idx="3">
                  <c:v>36</c:v>
                </c:pt>
                <c:pt idx="4">
                  <c:v>33</c:v>
                </c:pt>
                <c:pt idx="5">
                  <c:v>37</c:v>
                </c:pt>
                <c:pt idx="6">
                  <c:v>21</c:v>
                </c:pt>
                <c:pt idx="7">
                  <c:v>33</c:v>
                </c:pt>
                <c:pt idx="8">
                  <c:v>37</c:v>
                </c:pt>
                <c:pt idx="9">
                  <c:v>18</c:v>
                </c:pt>
                <c:pt idx="10">
                  <c:v>42</c:v>
                </c:pt>
                <c:pt idx="11">
                  <c:v>23</c:v>
                </c:pt>
                <c:pt idx="12">
                  <c:v>28</c:v>
                </c:pt>
                <c:pt idx="13">
                  <c:v>17</c:v>
                </c:pt>
                <c:pt idx="14">
                  <c:v>26</c:v>
                </c:pt>
                <c:pt idx="15">
                  <c:v>0</c:v>
                </c:pt>
                <c:pt idx="16">
                  <c:v>23</c:v>
                </c:pt>
                <c:pt idx="17">
                  <c:v>24</c:v>
                </c:pt>
                <c:pt idx="18">
                  <c:v>0</c:v>
                </c:pt>
                <c:pt idx="19">
                  <c:v>19</c:v>
                </c:pt>
                <c:pt idx="20">
                  <c:v>18</c:v>
                </c:pt>
                <c:pt idx="21">
                  <c:v>20</c:v>
                </c:pt>
                <c:pt idx="22">
                  <c:v>18</c:v>
                </c:pt>
                <c:pt idx="23">
                  <c:v>19</c:v>
                </c:pt>
                <c:pt idx="24">
                  <c:v>7</c:v>
                </c:pt>
                <c:pt idx="25">
                  <c:v>14</c:v>
                </c:pt>
                <c:pt idx="26">
                  <c:v>24.916666666666668</c:v>
                </c:pt>
              </c:numCache>
            </c:numRef>
          </c:val>
        </c:ser>
        <c:ser>
          <c:idx val="1"/>
          <c:order val="1"/>
          <c:tx>
            <c:strRef>
              <c:f>Skatteören!$C$1:$C$2</c:f>
              <c:strCache>
                <c:ptCount val="1"/>
                <c:pt idx="0">
                  <c:v>År 2008</c:v>
                </c:pt>
              </c:strCache>
            </c:strRef>
          </c:tx>
          <c:invertIfNegative val="0"/>
          <c:cat>
            <c:strRef>
              <c:f>Skatteören!$A$3:$A$29</c:f>
              <c:strCache>
                <c:ptCount val="27"/>
                <c:pt idx="0">
                  <c:v>Gudmundrå (Kramfors)</c:v>
                </c:pt>
                <c:pt idx="1">
                  <c:v>Tranås</c:v>
                </c:pt>
                <c:pt idx="2">
                  <c:v>(Lerum)</c:v>
                </c:pt>
                <c:pt idx="3">
                  <c:v>(Ronneby)</c:v>
                </c:pt>
                <c:pt idx="4">
                  <c:v>Lidköping</c:v>
                </c:pt>
                <c:pt idx="5">
                  <c:v>(Falköping)</c:v>
                </c:pt>
                <c:pt idx="6">
                  <c:v>Alingsås</c:v>
                </c:pt>
                <c:pt idx="7">
                  <c:v>Visby</c:v>
                </c:pt>
                <c:pt idx="8">
                  <c:v>(Bollnäs-Ovanåker)</c:v>
                </c:pt>
                <c:pt idx="9">
                  <c:v>Luleå</c:v>
                </c:pt>
                <c:pt idx="10">
                  <c:v>Landskrona</c:v>
                </c:pt>
                <c:pt idx="11">
                  <c:v>(Trollhättan)</c:v>
                </c:pt>
                <c:pt idx="12">
                  <c:v>Skövde</c:v>
                </c:pt>
                <c:pt idx="13">
                  <c:v>(Umeå)</c:v>
                </c:pt>
                <c:pt idx="14">
                  <c:v>Jönköping</c:v>
                </c:pt>
                <c:pt idx="15">
                  <c:v>Gävle</c:v>
                </c:pt>
                <c:pt idx="16">
                  <c:v>Borås</c:v>
                </c:pt>
                <c:pt idx="17">
                  <c:v>Karlstad</c:v>
                </c:pt>
                <c:pt idx="18">
                  <c:v>Västerås</c:v>
                </c:pt>
                <c:pt idx="19">
                  <c:v>Örebro</c:v>
                </c:pt>
                <c:pt idx="20">
                  <c:v>Helsingborg</c:v>
                </c:pt>
                <c:pt idx="21">
                  <c:v>(Norrköping)</c:v>
                </c:pt>
                <c:pt idx="22">
                  <c:v>Uppsala</c:v>
                </c:pt>
                <c:pt idx="23">
                  <c:v>Malmö</c:v>
                </c:pt>
                <c:pt idx="24">
                  <c:v>Stockholm</c:v>
                </c:pt>
                <c:pt idx="25">
                  <c:v>Göteborg</c:v>
                </c:pt>
                <c:pt idx="26">
                  <c:v>Snitt</c:v>
                </c:pt>
              </c:strCache>
            </c:strRef>
          </c:cat>
          <c:val>
            <c:numRef>
              <c:f>Skatteören!$C$3:$C$29</c:f>
              <c:numCache>
                <c:formatCode>0</c:formatCode>
                <c:ptCount val="27"/>
                <c:pt idx="0">
                  <c:v>41</c:v>
                </c:pt>
                <c:pt idx="1">
                  <c:v>24</c:v>
                </c:pt>
                <c:pt idx="2">
                  <c:v>20</c:v>
                </c:pt>
                <c:pt idx="3">
                  <c:v>36</c:v>
                </c:pt>
                <c:pt idx="4">
                  <c:v>33</c:v>
                </c:pt>
                <c:pt idx="5">
                  <c:v>37</c:v>
                </c:pt>
                <c:pt idx="6">
                  <c:v>21</c:v>
                </c:pt>
                <c:pt idx="7">
                  <c:v>33</c:v>
                </c:pt>
                <c:pt idx="8">
                  <c:v>37</c:v>
                </c:pt>
                <c:pt idx="9">
                  <c:v>18</c:v>
                </c:pt>
                <c:pt idx="10">
                  <c:v>42</c:v>
                </c:pt>
                <c:pt idx="11">
                  <c:v>26</c:v>
                </c:pt>
                <c:pt idx="12">
                  <c:v>28</c:v>
                </c:pt>
                <c:pt idx="13">
                  <c:v>14</c:v>
                </c:pt>
                <c:pt idx="14">
                  <c:v>26</c:v>
                </c:pt>
                <c:pt idx="15">
                  <c:v>0</c:v>
                </c:pt>
                <c:pt idx="16">
                  <c:v>23</c:v>
                </c:pt>
                <c:pt idx="17">
                  <c:v>22</c:v>
                </c:pt>
                <c:pt idx="18">
                  <c:v>0</c:v>
                </c:pt>
                <c:pt idx="19">
                  <c:v>18</c:v>
                </c:pt>
                <c:pt idx="20">
                  <c:v>18</c:v>
                </c:pt>
                <c:pt idx="21">
                  <c:v>20</c:v>
                </c:pt>
                <c:pt idx="22">
                  <c:v>18</c:v>
                </c:pt>
                <c:pt idx="23">
                  <c:v>20</c:v>
                </c:pt>
                <c:pt idx="24">
                  <c:v>7</c:v>
                </c:pt>
                <c:pt idx="25">
                  <c:v>13</c:v>
                </c:pt>
                <c:pt idx="26">
                  <c:v>24.791666666666668</c:v>
                </c:pt>
              </c:numCache>
            </c:numRef>
          </c:val>
        </c:ser>
        <c:ser>
          <c:idx val="2"/>
          <c:order val="2"/>
          <c:tx>
            <c:strRef>
              <c:f>Skatteören!$D$1:$D$2</c:f>
              <c:strCache>
                <c:ptCount val="1"/>
                <c:pt idx="0">
                  <c:v>År 2009</c:v>
                </c:pt>
              </c:strCache>
            </c:strRef>
          </c:tx>
          <c:invertIfNegative val="0"/>
          <c:cat>
            <c:strRef>
              <c:f>Skatteören!$A$3:$A$29</c:f>
              <c:strCache>
                <c:ptCount val="27"/>
                <c:pt idx="0">
                  <c:v>Gudmundrå (Kramfors)</c:v>
                </c:pt>
                <c:pt idx="1">
                  <c:v>Tranås</c:v>
                </c:pt>
                <c:pt idx="2">
                  <c:v>(Lerum)</c:v>
                </c:pt>
                <c:pt idx="3">
                  <c:v>(Ronneby)</c:v>
                </c:pt>
                <c:pt idx="4">
                  <c:v>Lidköping</c:v>
                </c:pt>
                <c:pt idx="5">
                  <c:v>(Falköping)</c:v>
                </c:pt>
                <c:pt idx="6">
                  <c:v>Alingsås</c:v>
                </c:pt>
                <c:pt idx="7">
                  <c:v>Visby</c:v>
                </c:pt>
                <c:pt idx="8">
                  <c:v>(Bollnäs-Ovanåker)</c:v>
                </c:pt>
                <c:pt idx="9">
                  <c:v>Luleå</c:v>
                </c:pt>
                <c:pt idx="10">
                  <c:v>Landskrona</c:v>
                </c:pt>
                <c:pt idx="11">
                  <c:v>(Trollhättan)</c:v>
                </c:pt>
                <c:pt idx="12">
                  <c:v>Skövde</c:v>
                </c:pt>
                <c:pt idx="13">
                  <c:v>(Umeå)</c:v>
                </c:pt>
                <c:pt idx="14">
                  <c:v>Jönköping</c:v>
                </c:pt>
                <c:pt idx="15">
                  <c:v>Gävle</c:v>
                </c:pt>
                <c:pt idx="16">
                  <c:v>Borås</c:v>
                </c:pt>
                <c:pt idx="17">
                  <c:v>Karlstad</c:v>
                </c:pt>
                <c:pt idx="18">
                  <c:v>Västerås</c:v>
                </c:pt>
                <c:pt idx="19">
                  <c:v>Örebro</c:v>
                </c:pt>
                <c:pt idx="20">
                  <c:v>Helsingborg</c:v>
                </c:pt>
                <c:pt idx="21">
                  <c:v>(Norrköping)</c:v>
                </c:pt>
                <c:pt idx="22">
                  <c:v>Uppsala</c:v>
                </c:pt>
                <c:pt idx="23">
                  <c:v>Malmö</c:v>
                </c:pt>
                <c:pt idx="24">
                  <c:v>Stockholm</c:v>
                </c:pt>
                <c:pt idx="25">
                  <c:v>Göteborg</c:v>
                </c:pt>
                <c:pt idx="26">
                  <c:v>Snitt</c:v>
                </c:pt>
              </c:strCache>
            </c:strRef>
          </c:cat>
          <c:val>
            <c:numRef>
              <c:f>Skatteören!$D$3:$D$29</c:f>
              <c:numCache>
                <c:formatCode>0</c:formatCode>
                <c:ptCount val="27"/>
                <c:pt idx="1">
                  <c:v>24</c:v>
                </c:pt>
                <c:pt idx="2">
                  <c:v>20</c:v>
                </c:pt>
                <c:pt idx="4">
                  <c:v>33</c:v>
                </c:pt>
                <c:pt idx="5">
                  <c:v>37</c:v>
                </c:pt>
                <c:pt idx="6">
                  <c:v>0</c:v>
                </c:pt>
                <c:pt idx="7">
                  <c:v>33</c:v>
                </c:pt>
                <c:pt idx="9">
                  <c:v>16</c:v>
                </c:pt>
                <c:pt idx="10">
                  <c:v>42</c:v>
                </c:pt>
                <c:pt idx="11">
                  <c:v>26</c:v>
                </c:pt>
                <c:pt idx="12">
                  <c:v>28</c:v>
                </c:pt>
                <c:pt idx="14">
                  <c:v>26</c:v>
                </c:pt>
                <c:pt idx="15">
                  <c:v>0</c:v>
                </c:pt>
                <c:pt idx="16">
                  <c:v>21</c:v>
                </c:pt>
                <c:pt idx="17">
                  <c:v>20</c:v>
                </c:pt>
                <c:pt idx="18">
                  <c:v>0</c:v>
                </c:pt>
                <c:pt idx="19">
                  <c:v>18</c:v>
                </c:pt>
                <c:pt idx="20">
                  <c:v>20</c:v>
                </c:pt>
                <c:pt idx="22">
                  <c:v>17</c:v>
                </c:pt>
                <c:pt idx="23">
                  <c:v>20</c:v>
                </c:pt>
                <c:pt idx="24">
                  <c:v>7</c:v>
                </c:pt>
                <c:pt idx="25">
                  <c:v>13</c:v>
                </c:pt>
                <c:pt idx="26">
                  <c:v>22.157894736842135</c:v>
                </c:pt>
              </c:numCache>
            </c:numRef>
          </c:val>
        </c:ser>
        <c:ser>
          <c:idx val="3"/>
          <c:order val="3"/>
          <c:tx>
            <c:strRef>
              <c:f>Skatteören!$E$1:$E$2</c:f>
              <c:strCache>
                <c:ptCount val="1"/>
                <c:pt idx="0">
                  <c:v>År 2010</c:v>
                </c:pt>
              </c:strCache>
            </c:strRef>
          </c:tx>
          <c:invertIfNegative val="0"/>
          <c:cat>
            <c:strRef>
              <c:f>Skatteören!$A$3:$A$29</c:f>
              <c:strCache>
                <c:ptCount val="27"/>
                <c:pt idx="0">
                  <c:v>Gudmundrå (Kramfors)</c:v>
                </c:pt>
                <c:pt idx="1">
                  <c:v>Tranås</c:v>
                </c:pt>
                <c:pt idx="2">
                  <c:v>(Lerum)</c:v>
                </c:pt>
                <c:pt idx="3">
                  <c:v>(Ronneby)</c:v>
                </c:pt>
                <c:pt idx="4">
                  <c:v>Lidköping</c:v>
                </c:pt>
                <c:pt idx="5">
                  <c:v>(Falköping)</c:v>
                </c:pt>
                <c:pt idx="6">
                  <c:v>Alingsås</c:v>
                </c:pt>
                <c:pt idx="7">
                  <c:v>Visby</c:v>
                </c:pt>
                <c:pt idx="8">
                  <c:v>(Bollnäs-Ovanåker)</c:v>
                </c:pt>
                <c:pt idx="9">
                  <c:v>Luleå</c:v>
                </c:pt>
                <c:pt idx="10">
                  <c:v>Landskrona</c:v>
                </c:pt>
                <c:pt idx="11">
                  <c:v>(Trollhättan)</c:v>
                </c:pt>
                <c:pt idx="12">
                  <c:v>Skövde</c:v>
                </c:pt>
                <c:pt idx="13">
                  <c:v>(Umeå)</c:v>
                </c:pt>
                <c:pt idx="14">
                  <c:v>Jönköping</c:v>
                </c:pt>
                <c:pt idx="15">
                  <c:v>Gävle</c:v>
                </c:pt>
                <c:pt idx="16">
                  <c:v>Borås</c:v>
                </c:pt>
                <c:pt idx="17">
                  <c:v>Karlstad</c:v>
                </c:pt>
                <c:pt idx="18">
                  <c:v>Västerås</c:v>
                </c:pt>
                <c:pt idx="19">
                  <c:v>Örebro</c:v>
                </c:pt>
                <c:pt idx="20">
                  <c:v>Helsingborg</c:v>
                </c:pt>
                <c:pt idx="21">
                  <c:v>(Norrköping)</c:v>
                </c:pt>
                <c:pt idx="22">
                  <c:v>Uppsala</c:v>
                </c:pt>
                <c:pt idx="23">
                  <c:v>Malmö</c:v>
                </c:pt>
                <c:pt idx="24">
                  <c:v>Stockholm</c:v>
                </c:pt>
                <c:pt idx="25">
                  <c:v>Göteborg</c:v>
                </c:pt>
                <c:pt idx="26">
                  <c:v>Snitt</c:v>
                </c:pt>
              </c:strCache>
            </c:strRef>
          </c:cat>
          <c:val>
            <c:numRef>
              <c:f>Skatteören!$E$3:$E$29</c:f>
              <c:numCache>
                <c:formatCode>General</c:formatCode>
                <c:ptCount val="27"/>
                <c:pt idx="0">
                  <c:v>0</c:v>
                </c:pt>
                <c:pt idx="1">
                  <c:v>24</c:v>
                </c:pt>
                <c:pt idx="2">
                  <c:v>0</c:v>
                </c:pt>
                <c:pt idx="3">
                  <c:v>0</c:v>
                </c:pt>
                <c:pt idx="4">
                  <c:v>33</c:v>
                </c:pt>
                <c:pt idx="5">
                  <c:v>36</c:v>
                </c:pt>
                <c:pt idx="6">
                  <c:v>0</c:v>
                </c:pt>
                <c:pt idx="7">
                  <c:v>31</c:v>
                </c:pt>
                <c:pt idx="8">
                  <c:v>0</c:v>
                </c:pt>
                <c:pt idx="9">
                  <c:v>16</c:v>
                </c:pt>
                <c:pt idx="10">
                  <c:v>42</c:v>
                </c:pt>
                <c:pt idx="11">
                  <c:v>0</c:v>
                </c:pt>
                <c:pt idx="12">
                  <c:v>26</c:v>
                </c:pt>
                <c:pt idx="13">
                  <c:v>0</c:v>
                </c:pt>
                <c:pt idx="14">
                  <c:v>0</c:v>
                </c:pt>
                <c:pt idx="15">
                  <c:v>19</c:v>
                </c:pt>
                <c:pt idx="16">
                  <c:v>21</c:v>
                </c:pt>
                <c:pt idx="17">
                  <c:v>22</c:v>
                </c:pt>
                <c:pt idx="18">
                  <c:v>14</c:v>
                </c:pt>
                <c:pt idx="19">
                  <c:v>18</c:v>
                </c:pt>
                <c:pt idx="20">
                  <c:v>20</c:v>
                </c:pt>
                <c:pt idx="21">
                  <c:v>0</c:v>
                </c:pt>
                <c:pt idx="22">
                  <c:v>17</c:v>
                </c:pt>
                <c:pt idx="23">
                  <c:v>20</c:v>
                </c:pt>
                <c:pt idx="24">
                  <c:v>7</c:v>
                </c:pt>
                <c:pt idx="25">
                  <c:v>14</c:v>
                </c:pt>
                <c:pt idx="26" formatCode="0">
                  <c:v>22.352941176470591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-25"/>
        <c:axId val="141249152"/>
        <c:axId val="141267328"/>
      </c:barChart>
      <c:catAx>
        <c:axId val="141249152"/>
        <c:scaling>
          <c:orientation val="minMax"/>
        </c:scaling>
        <c:delete val="0"/>
        <c:axPos val="b"/>
        <c:majorTickMark val="none"/>
        <c:minorTickMark val="none"/>
        <c:tickLblPos val="nextTo"/>
        <c:crossAx val="141267328"/>
        <c:crosses val="autoZero"/>
        <c:auto val="1"/>
        <c:lblAlgn val="ctr"/>
        <c:lblOffset val="100"/>
        <c:noMultiLvlLbl val="0"/>
      </c:catAx>
      <c:valAx>
        <c:axId val="141267328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sv-SE"/>
                  <a:t>Skatteören</a:t>
                </a:r>
              </a:p>
            </c:rich>
          </c:tx>
          <c:overlay val="0"/>
        </c:title>
        <c:numFmt formatCode="0" sourceLinked="1"/>
        <c:majorTickMark val="none"/>
        <c:minorTickMark val="none"/>
        <c:tickLblPos val="nextTo"/>
        <c:spPr>
          <a:ln w="9525">
            <a:noFill/>
          </a:ln>
        </c:spPr>
        <c:crossAx val="141249152"/>
        <c:crosses val="autoZero"/>
        <c:crossBetween val="between"/>
      </c:valAx>
    </c:plotArea>
    <c:legend>
      <c:legendPos val="b"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sv-SE"/>
              <a:t>Arbetstimmar per 100 kvm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'Arb h per 100kvm'!$O$2</c:f>
              <c:strCache>
                <c:ptCount val="1"/>
                <c:pt idx="0">
                  <c:v>År 2007</c:v>
                </c:pt>
              </c:strCache>
            </c:strRef>
          </c:tx>
          <c:invertIfNegative val="0"/>
          <c:cat>
            <c:strRef>
              <c:f>'Arb h per 100kvm'!$N$3:$N$29</c:f>
              <c:strCache>
                <c:ptCount val="27"/>
                <c:pt idx="0">
                  <c:v>Gudmundrå (Kramfors)</c:v>
                </c:pt>
                <c:pt idx="1">
                  <c:v>Tranås</c:v>
                </c:pt>
                <c:pt idx="2">
                  <c:v>(Lerum)</c:v>
                </c:pt>
                <c:pt idx="3">
                  <c:v>(Ronneby)</c:v>
                </c:pt>
                <c:pt idx="4">
                  <c:v>Lidköping</c:v>
                </c:pt>
                <c:pt idx="5">
                  <c:v>(Falköping)</c:v>
                </c:pt>
                <c:pt idx="6">
                  <c:v>Alingsås</c:v>
                </c:pt>
                <c:pt idx="7">
                  <c:v>Visby</c:v>
                </c:pt>
                <c:pt idx="8">
                  <c:v>(Bollnäs-Ovanåker)</c:v>
                </c:pt>
                <c:pt idx="9">
                  <c:v>Luleå</c:v>
                </c:pt>
                <c:pt idx="10">
                  <c:v>Landskrona</c:v>
                </c:pt>
                <c:pt idx="11">
                  <c:v>(Trollhättan)</c:v>
                </c:pt>
                <c:pt idx="12">
                  <c:v>Skövde</c:v>
                </c:pt>
                <c:pt idx="13">
                  <c:v>(Umeå)</c:v>
                </c:pt>
                <c:pt idx="14">
                  <c:v>Jönköping</c:v>
                </c:pt>
                <c:pt idx="15">
                  <c:v>Gävle</c:v>
                </c:pt>
                <c:pt idx="16">
                  <c:v>Borås</c:v>
                </c:pt>
                <c:pt idx="17">
                  <c:v>Karlstad</c:v>
                </c:pt>
                <c:pt idx="18">
                  <c:v>Västerås</c:v>
                </c:pt>
                <c:pt idx="19">
                  <c:v>Örebro</c:v>
                </c:pt>
                <c:pt idx="20">
                  <c:v>Helsingborg</c:v>
                </c:pt>
                <c:pt idx="21">
                  <c:v>(Norrköping)</c:v>
                </c:pt>
                <c:pt idx="22">
                  <c:v>Uppsala</c:v>
                </c:pt>
                <c:pt idx="23">
                  <c:v>Malmö</c:v>
                </c:pt>
                <c:pt idx="24">
                  <c:v>Stockholm</c:v>
                </c:pt>
                <c:pt idx="25">
                  <c:v>Göteborg</c:v>
                </c:pt>
                <c:pt idx="26">
                  <c:v>Snitt</c:v>
                </c:pt>
              </c:strCache>
            </c:strRef>
          </c:cat>
          <c:val>
            <c:numRef>
              <c:f>'Arb h per 100kvm'!$O$3:$O$29</c:f>
              <c:numCache>
                <c:formatCode>0.0</c:formatCode>
                <c:ptCount val="27"/>
                <c:pt idx="0">
                  <c:v>10.083021465135278</c:v>
                </c:pt>
                <c:pt idx="1">
                  <c:v>8.5691310247776045</c:v>
                </c:pt>
                <c:pt idx="2">
                  <c:v>10.669580525708749</c:v>
                </c:pt>
                <c:pt idx="3">
                  <c:v>9.8166614026380259</c:v>
                </c:pt>
                <c:pt idx="4">
                  <c:v>13.064206944847255</c:v>
                </c:pt>
                <c:pt idx="5">
                  <c:v>11.552542305434804</c:v>
                </c:pt>
                <c:pt idx="6">
                  <c:v>12.075396775106567</c:v>
                </c:pt>
                <c:pt idx="7">
                  <c:v>17.487703482617356</c:v>
                </c:pt>
                <c:pt idx="8">
                  <c:v>12.577117863720073</c:v>
                </c:pt>
                <c:pt idx="9">
                  <c:v>9.0425094556816408</c:v>
                </c:pt>
                <c:pt idx="10">
                  <c:v>12.725992292493984</c:v>
                </c:pt>
                <c:pt idx="11">
                  <c:v>18.326530612244888</c:v>
                </c:pt>
                <c:pt idx="12">
                  <c:v>19.458544839255481</c:v>
                </c:pt>
                <c:pt idx="13">
                  <c:v>18.305797096622712</c:v>
                </c:pt>
                <c:pt idx="14">
                  <c:v>18.764460897732526</c:v>
                </c:pt>
                <c:pt idx="15">
                  <c:v>0</c:v>
                </c:pt>
                <c:pt idx="16">
                  <c:v>8.1742433065721158</c:v>
                </c:pt>
                <c:pt idx="17">
                  <c:v>8.3548994804782861</c:v>
                </c:pt>
                <c:pt idx="18">
                  <c:v>0</c:v>
                </c:pt>
                <c:pt idx="19">
                  <c:v>9.0638445106357466</c:v>
                </c:pt>
                <c:pt idx="20">
                  <c:v>19.065677898380287</c:v>
                </c:pt>
                <c:pt idx="21">
                  <c:v>12.160104529616724</c:v>
                </c:pt>
                <c:pt idx="22">
                  <c:v>6.9154644092047253</c:v>
                </c:pt>
                <c:pt idx="23">
                  <c:v>13.884456908338374</c:v>
                </c:pt>
                <c:pt idx="24">
                  <c:v>7.9324894514767905</c:v>
                </c:pt>
                <c:pt idx="25">
                  <c:v>9.9933247180870897</c:v>
                </c:pt>
                <c:pt idx="26">
                  <c:v>11.136802742736826</c:v>
                </c:pt>
              </c:numCache>
            </c:numRef>
          </c:val>
        </c:ser>
        <c:ser>
          <c:idx val="1"/>
          <c:order val="1"/>
          <c:tx>
            <c:strRef>
              <c:f>'Arb h per 100kvm'!$P$2</c:f>
              <c:strCache>
                <c:ptCount val="1"/>
                <c:pt idx="0">
                  <c:v>År 2008</c:v>
                </c:pt>
              </c:strCache>
            </c:strRef>
          </c:tx>
          <c:invertIfNegative val="0"/>
          <c:cat>
            <c:strRef>
              <c:f>'Arb h per 100kvm'!$N$3:$N$29</c:f>
              <c:strCache>
                <c:ptCount val="27"/>
                <c:pt idx="0">
                  <c:v>Gudmundrå (Kramfors)</c:v>
                </c:pt>
                <c:pt idx="1">
                  <c:v>Tranås</c:v>
                </c:pt>
                <c:pt idx="2">
                  <c:v>(Lerum)</c:v>
                </c:pt>
                <c:pt idx="3">
                  <c:v>(Ronneby)</c:v>
                </c:pt>
                <c:pt idx="4">
                  <c:v>Lidköping</c:v>
                </c:pt>
                <c:pt idx="5">
                  <c:v>(Falköping)</c:v>
                </c:pt>
                <c:pt idx="6">
                  <c:v>Alingsås</c:v>
                </c:pt>
                <c:pt idx="7">
                  <c:v>Visby</c:v>
                </c:pt>
                <c:pt idx="8">
                  <c:v>(Bollnäs-Ovanåker)</c:v>
                </c:pt>
                <c:pt idx="9">
                  <c:v>Luleå</c:v>
                </c:pt>
                <c:pt idx="10">
                  <c:v>Landskrona</c:v>
                </c:pt>
                <c:pt idx="11">
                  <c:v>(Trollhättan)</c:v>
                </c:pt>
                <c:pt idx="12">
                  <c:v>Skövde</c:v>
                </c:pt>
                <c:pt idx="13">
                  <c:v>(Umeå)</c:v>
                </c:pt>
                <c:pt idx="14">
                  <c:v>Jönköping</c:v>
                </c:pt>
                <c:pt idx="15">
                  <c:v>Gävle</c:v>
                </c:pt>
                <c:pt idx="16">
                  <c:v>Borås</c:v>
                </c:pt>
                <c:pt idx="17">
                  <c:v>Karlstad</c:v>
                </c:pt>
                <c:pt idx="18">
                  <c:v>Västerås</c:v>
                </c:pt>
                <c:pt idx="19">
                  <c:v>Örebro</c:v>
                </c:pt>
                <c:pt idx="20">
                  <c:v>Helsingborg</c:v>
                </c:pt>
                <c:pt idx="21">
                  <c:v>(Norrköping)</c:v>
                </c:pt>
                <c:pt idx="22">
                  <c:v>Uppsala</c:v>
                </c:pt>
                <c:pt idx="23">
                  <c:v>Malmö</c:v>
                </c:pt>
                <c:pt idx="24">
                  <c:v>Stockholm</c:v>
                </c:pt>
                <c:pt idx="25">
                  <c:v>Göteborg</c:v>
                </c:pt>
                <c:pt idx="26">
                  <c:v>Snitt</c:v>
                </c:pt>
              </c:strCache>
            </c:strRef>
          </c:cat>
          <c:val>
            <c:numRef>
              <c:f>'Arb h per 100kvm'!$P$3:$P$29</c:f>
              <c:numCache>
                <c:formatCode>0.0</c:formatCode>
                <c:ptCount val="27"/>
                <c:pt idx="0">
                  <c:v>11.034542091452662</c:v>
                </c:pt>
                <c:pt idx="1">
                  <c:v>8.5691310247776045</c:v>
                </c:pt>
                <c:pt idx="2">
                  <c:v>10.669580525708749</c:v>
                </c:pt>
                <c:pt idx="3">
                  <c:v>10.132127118771518</c:v>
                </c:pt>
                <c:pt idx="4">
                  <c:v>11.92748159099108</c:v>
                </c:pt>
                <c:pt idx="5">
                  <c:v>5.5621325321580937</c:v>
                </c:pt>
                <c:pt idx="6">
                  <c:v>11.532085361617169</c:v>
                </c:pt>
                <c:pt idx="7">
                  <c:v>12.940092586952549</c:v>
                </c:pt>
                <c:pt idx="8">
                  <c:v>13.183701657458563</c:v>
                </c:pt>
                <c:pt idx="9">
                  <c:v>9.0425094556816408</c:v>
                </c:pt>
                <c:pt idx="10">
                  <c:v>13.732663002014903</c:v>
                </c:pt>
                <c:pt idx="11">
                  <c:v>14.204081632653063</c:v>
                </c:pt>
                <c:pt idx="12">
                  <c:v>20.642978003384094</c:v>
                </c:pt>
                <c:pt idx="13">
                  <c:v>18.305797096622712</c:v>
                </c:pt>
                <c:pt idx="14">
                  <c:v>16.034243405830633</c:v>
                </c:pt>
                <c:pt idx="15">
                  <c:v>0</c:v>
                </c:pt>
                <c:pt idx="16">
                  <c:v>8.2081965497977603</c:v>
                </c:pt>
                <c:pt idx="17">
                  <c:v>7.85568669320367</c:v>
                </c:pt>
                <c:pt idx="18">
                  <c:v>0</c:v>
                </c:pt>
                <c:pt idx="19">
                  <c:v>11.888706087293139</c:v>
                </c:pt>
                <c:pt idx="20">
                  <c:v>19.065677898380287</c:v>
                </c:pt>
                <c:pt idx="21">
                  <c:v>13.994150048247025</c:v>
                </c:pt>
                <c:pt idx="22">
                  <c:v>7.9586772089802054</c:v>
                </c:pt>
                <c:pt idx="23">
                  <c:v>14.556813017745007</c:v>
                </c:pt>
                <c:pt idx="24">
                  <c:v>9.9077390320467646</c:v>
                </c:pt>
                <c:pt idx="25">
                  <c:v>13.375590313738604</c:v>
                </c:pt>
                <c:pt idx="26">
                  <c:v>12.098859552789795</c:v>
                </c:pt>
              </c:numCache>
            </c:numRef>
          </c:val>
        </c:ser>
        <c:ser>
          <c:idx val="2"/>
          <c:order val="2"/>
          <c:tx>
            <c:strRef>
              <c:f>'Arb h per 100kvm'!$Q$2</c:f>
              <c:strCache>
                <c:ptCount val="1"/>
                <c:pt idx="0">
                  <c:v>År 2009</c:v>
                </c:pt>
              </c:strCache>
            </c:strRef>
          </c:tx>
          <c:invertIfNegative val="0"/>
          <c:cat>
            <c:strRef>
              <c:f>'Arb h per 100kvm'!$N$3:$N$29</c:f>
              <c:strCache>
                <c:ptCount val="27"/>
                <c:pt idx="0">
                  <c:v>Gudmundrå (Kramfors)</c:v>
                </c:pt>
                <c:pt idx="1">
                  <c:v>Tranås</c:v>
                </c:pt>
                <c:pt idx="2">
                  <c:v>(Lerum)</c:v>
                </c:pt>
                <c:pt idx="3">
                  <c:v>(Ronneby)</c:v>
                </c:pt>
                <c:pt idx="4">
                  <c:v>Lidköping</c:v>
                </c:pt>
                <c:pt idx="5">
                  <c:v>(Falköping)</c:v>
                </c:pt>
                <c:pt idx="6">
                  <c:v>Alingsås</c:v>
                </c:pt>
                <c:pt idx="7">
                  <c:v>Visby</c:v>
                </c:pt>
                <c:pt idx="8">
                  <c:v>(Bollnäs-Ovanåker)</c:v>
                </c:pt>
                <c:pt idx="9">
                  <c:v>Luleå</c:v>
                </c:pt>
                <c:pt idx="10">
                  <c:v>Landskrona</c:v>
                </c:pt>
                <c:pt idx="11">
                  <c:v>(Trollhättan)</c:v>
                </c:pt>
                <c:pt idx="12">
                  <c:v>Skövde</c:v>
                </c:pt>
                <c:pt idx="13">
                  <c:v>(Umeå)</c:v>
                </c:pt>
                <c:pt idx="14">
                  <c:v>Jönköping</c:v>
                </c:pt>
                <c:pt idx="15">
                  <c:v>Gävle</c:v>
                </c:pt>
                <c:pt idx="16">
                  <c:v>Borås</c:v>
                </c:pt>
                <c:pt idx="17">
                  <c:v>Karlstad</c:v>
                </c:pt>
                <c:pt idx="18">
                  <c:v>Västerås</c:v>
                </c:pt>
                <c:pt idx="19">
                  <c:v>Örebro</c:v>
                </c:pt>
                <c:pt idx="20">
                  <c:v>Helsingborg</c:v>
                </c:pt>
                <c:pt idx="21">
                  <c:v>(Norrköping)</c:v>
                </c:pt>
                <c:pt idx="22">
                  <c:v>Uppsala</c:v>
                </c:pt>
                <c:pt idx="23">
                  <c:v>Malmö</c:v>
                </c:pt>
                <c:pt idx="24">
                  <c:v>Stockholm</c:v>
                </c:pt>
                <c:pt idx="25">
                  <c:v>Göteborg</c:v>
                </c:pt>
                <c:pt idx="26">
                  <c:v>Snitt</c:v>
                </c:pt>
              </c:strCache>
            </c:strRef>
          </c:cat>
          <c:val>
            <c:numRef>
              <c:f>'Arb h per 100kvm'!$Q$3:$Q$29</c:f>
              <c:numCache>
                <c:formatCode>General</c:formatCode>
                <c:ptCount val="27"/>
                <c:pt idx="0">
                  <c:v>0</c:v>
                </c:pt>
                <c:pt idx="1">
                  <c:v>8.5691310247776045</c:v>
                </c:pt>
                <c:pt idx="2">
                  <c:v>10.669580525708749</c:v>
                </c:pt>
                <c:pt idx="3">
                  <c:v>0</c:v>
                </c:pt>
                <c:pt idx="4">
                  <c:v>12.894440868353486</c:v>
                </c:pt>
                <c:pt idx="5">
                  <c:v>5.5228364786756678</c:v>
                </c:pt>
                <c:pt idx="6">
                  <c:v>0</c:v>
                </c:pt>
                <c:pt idx="7">
                  <c:v>12.940092586952549</c:v>
                </c:pt>
                <c:pt idx="8">
                  <c:v>0</c:v>
                </c:pt>
                <c:pt idx="9">
                  <c:v>9.0425094556816408</c:v>
                </c:pt>
                <c:pt idx="10">
                  <c:v>15.384103757898245</c:v>
                </c:pt>
                <c:pt idx="11">
                  <c:v>13.020408163265307</c:v>
                </c:pt>
                <c:pt idx="12">
                  <c:v>20.642978003384094</c:v>
                </c:pt>
                <c:pt idx="13">
                  <c:v>0</c:v>
                </c:pt>
                <c:pt idx="14">
                  <c:v>16.853308653401204</c:v>
                </c:pt>
                <c:pt idx="15">
                  <c:v>0</c:v>
                </c:pt>
                <c:pt idx="16">
                  <c:v>7.6925810189526205</c:v>
                </c:pt>
                <c:pt idx="17">
                  <c:v>7.85568669320367</c:v>
                </c:pt>
                <c:pt idx="18">
                  <c:v>0</c:v>
                </c:pt>
                <c:pt idx="19">
                  <c:v>11.888729098478851</c:v>
                </c:pt>
                <c:pt idx="20">
                  <c:v>19.065677898380287</c:v>
                </c:pt>
                <c:pt idx="21">
                  <c:v>0</c:v>
                </c:pt>
                <c:pt idx="22">
                  <c:v>7.9586772089802054</c:v>
                </c:pt>
                <c:pt idx="23">
                  <c:v>14.556813017745007</c:v>
                </c:pt>
                <c:pt idx="24">
                  <c:v>9.9077390320467646</c:v>
                </c:pt>
                <c:pt idx="25">
                  <c:v>13.375575831040123</c:v>
                </c:pt>
                <c:pt idx="26">
                  <c:v>11.885031501203166</c:v>
                </c:pt>
              </c:numCache>
            </c:numRef>
          </c:val>
        </c:ser>
        <c:ser>
          <c:idx val="3"/>
          <c:order val="3"/>
          <c:tx>
            <c:strRef>
              <c:f>'Arb h per 100kvm'!$R$2</c:f>
              <c:strCache>
                <c:ptCount val="1"/>
                <c:pt idx="0">
                  <c:v>År 2010</c:v>
                </c:pt>
              </c:strCache>
            </c:strRef>
          </c:tx>
          <c:invertIfNegative val="0"/>
          <c:cat>
            <c:strRef>
              <c:f>'Arb h per 100kvm'!$N$3:$N$29</c:f>
              <c:strCache>
                <c:ptCount val="27"/>
                <c:pt idx="0">
                  <c:v>Gudmundrå (Kramfors)</c:v>
                </c:pt>
                <c:pt idx="1">
                  <c:v>Tranås</c:v>
                </c:pt>
                <c:pt idx="2">
                  <c:v>(Lerum)</c:v>
                </c:pt>
                <c:pt idx="3">
                  <c:v>(Ronneby)</c:v>
                </c:pt>
                <c:pt idx="4">
                  <c:v>Lidköping</c:v>
                </c:pt>
                <c:pt idx="5">
                  <c:v>(Falköping)</c:v>
                </c:pt>
                <c:pt idx="6">
                  <c:v>Alingsås</c:v>
                </c:pt>
                <c:pt idx="7">
                  <c:v>Visby</c:v>
                </c:pt>
                <c:pt idx="8">
                  <c:v>(Bollnäs-Ovanåker)</c:v>
                </c:pt>
                <c:pt idx="9">
                  <c:v>Luleå</c:v>
                </c:pt>
                <c:pt idx="10">
                  <c:v>Landskrona</c:v>
                </c:pt>
                <c:pt idx="11">
                  <c:v>(Trollhättan)</c:v>
                </c:pt>
                <c:pt idx="12">
                  <c:v>Skövde</c:v>
                </c:pt>
                <c:pt idx="13">
                  <c:v>(Umeå)</c:v>
                </c:pt>
                <c:pt idx="14">
                  <c:v>Jönköping</c:v>
                </c:pt>
                <c:pt idx="15">
                  <c:v>Gävle</c:v>
                </c:pt>
                <c:pt idx="16">
                  <c:v>Borås</c:v>
                </c:pt>
                <c:pt idx="17">
                  <c:v>Karlstad</c:v>
                </c:pt>
                <c:pt idx="18">
                  <c:v>Västerås</c:v>
                </c:pt>
                <c:pt idx="19">
                  <c:v>Örebro</c:v>
                </c:pt>
                <c:pt idx="20">
                  <c:v>Helsingborg</c:v>
                </c:pt>
                <c:pt idx="21">
                  <c:v>(Norrköping)</c:v>
                </c:pt>
                <c:pt idx="22">
                  <c:v>Uppsala</c:v>
                </c:pt>
                <c:pt idx="23">
                  <c:v>Malmö</c:v>
                </c:pt>
                <c:pt idx="24">
                  <c:v>Stockholm</c:v>
                </c:pt>
                <c:pt idx="25">
                  <c:v>Göteborg</c:v>
                </c:pt>
                <c:pt idx="26">
                  <c:v>Snitt</c:v>
                </c:pt>
              </c:strCache>
            </c:strRef>
          </c:cat>
          <c:val>
            <c:numRef>
              <c:f>'Arb h per 100kvm'!$R$3:$R$29</c:f>
              <c:numCache>
                <c:formatCode>General</c:formatCode>
                <c:ptCount val="27"/>
                <c:pt idx="0">
                  <c:v>0</c:v>
                </c:pt>
                <c:pt idx="1">
                  <c:v>8.5691310247776045</c:v>
                </c:pt>
                <c:pt idx="2">
                  <c:v>0</c:v>
                </c:pt>
                <c:pt idx="3">
                  <c:v>0</c:v>
                </c:pt>
                <c:pt idx="4">
                  <c:v>12.325938866610324</c:v>
                </c:pt>
                <c:pt idx="5">
                  <c:v>0</c:v>
                </c:pt>
                <c:pt idx="6">
                  <c:v>0</c:v>
                </c:pt>
                <c:pt idx="7">
                  <c:v>11.485807394773717</c:v>
                </c:pt>
                <c:pt idx="8">
                  <c:v>0</c:v>
                </c:pt>
                <c:pt idx="9">
                  <c:v>9.0474428547936228</c:v>
                </c:pt>
                <c:pt idx="10">
                  <c:v>12.660654551145376</c:v>
                </c:pt>
                <c:pt idx="11">
                  <c:v>0</c:v>
                </c:pt>
                <c:pt idx="12">
                  <c:v>20.642978003384094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6.0061258065260557</c:v>
                </c:pt>
                <c:pt idx="17">
                  <c:v>5.8100941173739944</c:v>
                </c:pt>
                <c:pt idx="18">
                  <c:v>9.2703966741728685</c:v>
                </c:pt>
                <c:pt idx="19">
                  <c:v>11.933057119697592</c:v>
                </c:pt>
                <c:pt idx="20">
                  <c:v>18.301498221404337</c:v>
                </c:pt>
                <c:pt idx="21">
                  <c:v>0</c:v>
                </c:pt>
                <c:pt idx="22">
                  <c:v>7.9205863680960285</c:v>
                </c:pt>
                <c:pt idx="23">
                  <c:v>14.813519895565211</c:v>
                </c:pt>
                <c:pt idx="24">
                  <c:v>8.5829072626268648</c:v>
                </c:pt>
                <c:pt idx="25">
                  <c:v>13.375575831040123</c:v>
                </c:pt>
                <c:pt idx="26">
                  <c:v>10.992037560986725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-25"/>
        <c:axId val="141434880"/>
        <c:axId val="141436416"/>
      </c:barChart>
      <c:catAx>
        <c:axId val="141434880"/>
        <c:scaling>
          <c:orientation val="minMax"/>
        </c:scaling>
        <c:delete val="0"/>
        <c:axPos val="b"/>
        <c:majorTickMark val="none"/>
        <c:minorTickMark val="none"/>
        <c:tickLblPos val="nextTo"/>
        <c:crossAx val="141436416"/>
        <c:crosses val="autoZero"/>
        <c:auto val="1"/>
        <c:lblAlgn val="ctr"/>
        <c:lblOffset val="100"/>
        <c:noMultiLvlLbl val="0"/>
      </c:catAx>
      <c:valAx>
        <c:axId val="141436416"/>
        <c:scaling>
          <c:orientation val="minMax"/>
        </c:scaling>
        <c:delete val="0"/>
        <c:axPos val="l"/>
        <c:majorGridlines/>
        <c:numFmt formatCode="0" sourceLinked="0"/>
        <c:majorTickMark val="none"/>
        <c:minorTickMark val="none"/>
        <c:tickLblPos val="nextTo"/>
        <c:spPr>
          <a:ln w="9525">
            <a:noFill/>
          </a:ln>
        </c:spPr>
        <c:crossAx val="141434880"/>
        <c:crosses val="autoZero"/>
        <c:crossBetween val="between"/>
      </c:valAx>
    </c:plotArea>
    <c:legend>
      <c:legendPos val="b"/>
      <c:overlay val="0"/>
    </c:legend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sv-SE"/>
              <a:t>Arbets-</a:t>
            </a:r>
            <a:r>
              <a:rPr lang="sv-SE" baseline="0"/>
              <a:t> och ytfördelning per yttyp</a:t>
            </a:r>
            <a:endParaRPr lang="sv-SE"/>
          </a:p>
        </c:rich>
      </c:tx>
      <c:overlay val="0"/>
    </c:title>
    <c:autoTitleDeleted val="0"/>
    <c:plotArea>
      <c:layout>
        <c:manualLayout>
          <c:layoutTarget val="inner"/>
          <c:xMode val="edge"/>
          <c:yMode val="edge"/>
          <c:x val="2.6382542714631009E-2"/>
          <c:y val="0.13778199101033808"/>
          <c:w val="0.95535262002139354"/>
          <c:h val="0.5420939335899993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'Tid per yta'!$D$2</c:f>
              <c:strCache>
                <c:ptCount val="1"/>
                <c:pt idx="0">
                  <c:v>Yta %</c:v>
                </c:pt>
              </c:strCache>
            </c:strRef>
          </c:tx>
          <c:invertIfNegative val="0"/>
          <c:cat>
            <c:strRef>
              <c:f>'Tid per yta'!$A$3:$A$11</c:f>
              <c:strCache>
                <c:ptCount val="9"/>
                <c:pt idx="0">
                  <c:v>Buskage</c:v>
                </c:pt>
                <c:pt idx="1">
                  <c:v>Gravskötdelytor</c:v>
                </c:pt>
                <c:pt idx="2">
                  <c:v>Grusytor</c:v>
                </c:pt>
                <c:pt idx="3">
                  <c:v>Gräsytor</c:v>
                </c:pt>
                <c:pt idx="4">
                  <c:v>Häck</c:v>
                </c:pt>
                <c:pt idx="5">
                  <c:v>Markbeläggningar</c:v>
                </c:pt>
                <c:pt idx="6">
                  <c:v>Naturmark</c:v>
                </c:pt>
                <c:pt idx="7">
                  <c:v>Rabatter</c:v>
                </c:pt>
                <c:pt idx="8">
                  <c:v>Övrigt</c:v>
                </c:pt>
              </c:strCache>
            </c:strRef>
          </c:cat>
          <c:val>
            <c:numRef>
              <c:f>'Tid per yta'!$D$3:$D$11</c:f>
              <c:numCache>
                <c:formatCode>0%</c:formatCode>
                <c:ptCount val="9"/>
                <c:pt idx="0">
                  <c:v>3.4745075137952185E-2</c:v>
                </c:pt>
                <c:pt idx="1">
                  <c:v>5.1317107946137884E-2</c:v>
                </c:pt>
                <c:pt idx="2">
                  <c:v>0.11776498361983991</c:v>
                </c:pt>
                <c:pt idx="3">
                  <c:v>0.50658237279319152</c:v>
                </c:pt>
                <c:pt idx="4">
                  <c:v>2.9968036028642023E-2</c:v>
                </c:pt>
                <c:pt idx="5">
                  <c:v>0.1106529543740237</c:v>
                </c:pt>
                <c:pt idx="6">
                  <c:v>0.11905338133942965</c:v>
                </c:pt>
                <c:pt idx="7" formatCode="0.0%">
                  <c:v>6.6112786789922712E-3</c:v>
                </c:pt>
                <c:pt idx="8">
                  <c:v>2.3304810081790753E-2</c:v>
                </c:pt>
              </c:numCache>
            </c:numRef>
          </c:val>
        </c:ser>
        <c:ser>
          <c:idx val="1"/>
          <c:order val="1"/>
          <c:tx>
            <c:strRef>
              <c:f>'Tid per yta'!$F$2</c:f>
              <c:strCache>
                <c:ptCount val="1"/>
                <c:pt idx="0">
                  <c:v>Timmar %</c:v>
                </c:pt>
              </c:strCache>
            </c:strRef>
          </c:tx>
          <c:invertIfNegative val="0"/>
          <c:cat>
            <c:strRef>
              <c:f>'Tid per yta'!$A$3:$A$11</c:f>
              <c:strCache>
                <c:ptCount val="9"/>
                <c:pt idx="0">
                  <c:v>Buskage</c:v>
                </c:pt>
                <c:pt idx="1">
                  <c:v>Gravskötdelytor</c:v>
                </c:pt>
                <c:pt idx="2">
                  <c:v>Grusytor</c:v>
                </c:pt>
                <c:pt idx="3">
                  <c:v>Gräsytor</c:v>
                </c:pt>
                <c:pt idx="4">
                  <c:v>Häck</c:v>
                </c:pt>
                <c:pt idx="5">
                  <c:v>Markbeläggningar</c:v>
                </c:pt>
                <c:pt idx="6">
                  <c:v>Naturmark</c:v>
                </c:pt>
                <c:pt idx="7">
                  <c:v>Rabatter</c:v>
                </c:pt>
                <c:pt idx="8">
                  <c:v>Övrigt</c:v>
                </c:pt>
              </c:strCache>
            </c:strRef>
          </c:cat>
          <c:val>
            <c:numRef>
              <c:f>'Tid per yta'!$F$3:$F$11</c:f>
              <c:numCache>
                <c:formatCode>0%</c:formatCode>
                <c:ptCount val="9"/>
                <c:pt idx="0">
                  <c:v>2.7197243107194412E-2</c:v>
                </c:pt>
                <c:pt idx="1">
                  <c:v>0.33510839663831632</c:v>
                </c:pt>
                <c:pt idx="2">
                  <c:v>9.6147095465673141E-2</c:v>
                </c:pt>
                <c:pt idx="3">
                  <c:v>0.15379497215804422</c:v>
                </c:pt>
                <c:pt idx="4">
                  <c:v>6.9681750498447867E-2</c:v>
                </c:pt>
                <c:pt idx="5">
                  <c:v>4.5669067323157106E-2</c:v>
                </c:pt>
                <c:pt idx="6">
                  <c:v>8.7690115704148024E-3</c:v>
                </c:pt>
                <c:pt idx="7" formatCode="0.0%">
                  <c:v>2.6419457936506116E-2</c:v>
                </c:pt>
                <c:pt idx="8">
                  <c:v>0.23721300530224651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141469568"/>
        <c:axId val="141471104"/>
      </c:barChart>
      <c:catAx>
        <c:axId val="141469568"/>
        <c:scaling>
          <c:orientation val="minMax"/>
        </c:scaling>
        <c:delete val="0"/>
        <c:axPos val="b"/>
        <c:majorTickMark val="none"/>
        <c:minorTickMark val="none"/>
        <c:tickLblPos val="nextTo"/>
        <c:crossAx val="141471104"/>
        <c:crosses val="autoZero"/>
        <c:auto val="1"/>
        <c:lblAlgn val="ctr"/>
        <c:lblOffset val="100"/>
        <c:noMultiLvlLbl val="0"/>
      </c:catAx>
      <c:valAx>
        <c:axId val="141471104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one"/>
        <c:crossAx val="141469568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0.43477951001657739"/>
          <c:y val="0.92047514945152731"/>
          <c:w val="0.17825671305210394"/>
          <c:h val="7.9524785928867803E-2"/>
        </c:manualLayout>
      </c:layout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0.38000605752799982"/>
          <c:y val="3.4879761436170456E-2"/>
        </c:manualLayout>
      </c:layout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'Tid per yta'!$B$2</c:f>
              <c:strCache>
                <c:ptCount val="1"/>
                <c:pt idx="0">
                  <c:v>Antal timmar per 100 kvm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'Tid per yta'!$A$3:$A$12</c:f>
              <c:strCache>
                <c:ptCount val="10"/>
                <c:pt idx="0">
                  <c:v>Buskage</c:v>
                </c:pt>
                <c:pt idx="1">
                  <c:v>Gravskötdelytor</c:v>
                </c:pt>
                <c:pt idx="2">
                  <c:v>Grusytor</c:v>
                </c:pt>
                <c:pt idx="3">
                  <c:v>Gräsytor</c:v>
                </c:pt>
                <c:pt idx="4">
                  <c:v>Häck</c:v>
                </c:pt>
                <c:pt idx="5">
                  <c:v>Markbeläggningar</c:v>
                </c:pt>
                <c:pt idx="6">
                  <c:v>Naturmark</c:v>
                </c:pt>
                <c:pt idx="7">
                  <c:v>Rabatter</c:v>
                </c:pt>
                <c:pt idx="8">
                  <c:v>Övrigt</c:v>
                </c:pt>
                <c:pt idx="9">
                  <c:v>Snitt/Summa</c:v>
                </c:pt>
              </c:strCache>
            </c:strRef>
          </c:cat>
          <c:val>
            <c:numRef>
              <c:f>'Tid per yta'!$B$3:$B$12</c:f>
              <c:numCache>
                <c:formatCode>0.0</c:formatCode>
                <c:ptCount val="10"/>
                <c:pt idx="0">
                  <c:v>8.9963874806472202</c:v>
                </c:pt>
                <c:pt idx="1">
                  <c:v>75.051549188778566</c:v>
                </c:pt>
                <c:pt idx="2">
                  <c:v>9.3833197865656377</c:v>
                </c:pt>
                <c:pt idx="3">
                  <c:v>3.4892218897765681</c:v>
                </c:pt>
                <c:pt idx="4">
                  <c:v>26.723743488666749</c:v>
                </c:pt>
                <c:pt idx="5">
                  <c:v>4.7434644806138815</c:v>
                </c:pt>
                <c:pt idx="6">
                  <c:v>0.84653600214402625</c:v>
                </c:pt>
                <c:pt idx="7">
                  <c:v>45.927728142948311</c:v>
                </c:pt>
                <c:pt idx="8">
                  <c:v>116.98480408241781</c:v>
                </c:pt>
                <c:pt idx="9">
                  <c:v>10.363008321258892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41504512"/>
        <c:axId val="141506048"/>
      </c:barChart>
      <c:catAx>
        <c:axId val="141504512"/>
        <c:scaling>
          <c:orientation val="minMax"/>
        </c:scaling>
        <c:delete val="0"/>
        <c:axPos val="b"/>
        <c:majorTickMark val="out"/>
        <c:minorTickMark val="none"/>
        <c:tickLblPos val="nextTo"/>
        <c:crossAx val="141506048"/>
        <c:crosses val="autoZero"/>
        <c:auto val="1"/>
        <c:lblAlgn val="ctr"/>
        <c:lblOffset val="100"/>
        <c:noMultiLvlLbl val="0"/>
      </c:catAx>
      <c:valAx>
        <c:axId val="141506048"/>
        <c:scaling>
          <c:orientation val="minMax"/>
        </c:scaling>
        <c:delete val="1"/>
        <c:axPos val="l"/>
        <c:numFmt formatCode="0" sourceLinked="0"/>
        <c:majorTickMark val="out"/>
        <c:minorTickMark val="none"/>
        <c:tickLblPos val="none"/>
        <c:crossAx val="141504512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1"/>
          <c:order val="0"/>
          <c:invertIfNegative val="0"/>
          <c:trendline>
            <c:trendlineType val="linear"/>
            <c:dispRSqr val="0"/>
            <c:dispEq val="0"/>
          </c:trendline>
          <c:cat>
            <c:numRef>
              <c:f>'Tid per yta per stl av kyrkogår'!$AB$183:$AB$252</c:f>
              <c:numCache>
                <c:formatCode>General</c:formatCode>
                <c:ptCount val="70"/>
                <c:pt idx="0">
                  <c:v>2272</c:v>
                </c:pt>
                <c:pt idx="1">
                  <c:v>3208</c:v>
                </c:pt>
                <c:pt idx="2">
                  <c:v>4608</c:v>
                </c:pt>
                <c:pt idx="3">
                  <c:v>4673</c:v>
                </c:pt>
                <c:pt idx="4">
                  <c:v>5100</c:v>
                </c:pt>
                <c:pt idx="5">
                  <c:v>6270</c:v>
                </c:pt>
                <c:pt idx="6">
                  <c:v>6610</c:v>
                </c:pt>
                <c:pt idx="7">
                  <c:v>7140</c:v>
                </c:pt>
                <c:pt idx="8">
                  <c:v>7262</c:v>
                </c:pt>
                <c:pt idx="9">
                  <c:v>7500</c:v>
                </c:pt>
                <c:pt idx="10">
                  <c:v>8000</c:v>
                </c:pt>
                <c:pt idx="11">
                  <c:v>8616</c:v>
                </c:pt>
                <c:pt idx="12">
                  <c:v>9021</c:v>
                </c:pt>
                <c:pt idx="13">
                  <c:v>10066</c:v>
                </c:pt>
                <c:pt idx="14">
                  <c:v>10400</c:v>
                </c:pt>
                <c:pt idx="15">
                  <c:v>10415</c:v>
                </c:pt>
                <c:pt idx="16">
                  <c:v>11074</c:v>
                </c:pt>
                <c:pt idx="17">
                  <c:v>11494</c:v>
                </c:pt>
                <c:pt idx="18">
                  <c:v>11579</c:v>
                </c:pt>
                <c:pt idx="19">
                  <c:v>11606</c:v>
                </c:pt>
                <c:pt idx="20">
                  <c:v>12100</c:v>
                </c:pt>
                <c:pt idx="21">
                  <c:v>12542</c:v>
                </c:pt>
                <c:pt idx="22">
                  <c:v>12747</c:v>
                </c:pt>
                <c:pt idx="23">
                  <c:v>13034</c:v>
                </c:pt>
                <c:pt idx="24">
                  <c:v>14787</c:v>
                </c:pt>
                <c:pt idx="25">
                  <c:v>15000</c:v>
                </c:pt>
                <c:pt idx="26">
                  <c:v>15327</c:v>
                </c:pt>
                <c:pt idx="27">
                  <c:v>15404</c:v>
                </c:pt>
                <c:pt idx="28">
                  <c:v>16429</c:v>
                </c:pt>
                <c:pt idx="29">
                  <c:v>16481</c:v>
                </c:pt>
                <c:pt idx="30">
                  <c:v>16800</c:v>
                </c:pt>
                <c:pt idx="31">
                  <c:v>17100</c:v>
                </c:pt>
                <c:pt idx="32">
                  <c:v>17319</c:v>
                </c:pt>
                <c:pt idx="33">
                  <c:v>17895</c:v>
                </c:pt>
                <c:pt idx="34">
                  <c:v>19106</c:v>
                </c:pt>
                <c:pt idx="35">
                  <c:v>22033</c:v>
                </c:pt>
                <c:pt idx="36">
                  <c:v>24366</c:v>
                </c:pt>
                <c:pt idx="37">
                  <c:v>28231</c:v>
                </c:pt>
                <c:pt idx="38">
                  <c:v>33913</c:v>
                </c:pt>
                <c:pt idx="39">
                  <c:v>34489</c:v>
                </c:pt>
                <c:pt idx="40">
                  <c:v>35000</c:v>
                </c:pt>
                <c:pt idx="41">
                  <c:v>41356</c:v>
                </c:pt>
                <c:pt idx="42">
                  <c:v>41357</c:v>
                </c:pt>
                <c:pt idx="43">
                  <c:v>42099</c:v>
                </c:pt>
                <c:pt idx="44">
                  <c:v>46776</c:v>
                </c:pt>
                <c:pt idx="45">
                  <c:v>47863</c:v>
                </c:pt>
                <c:pt idx="46">
                  <c:v>50435</c:v>
                </c:pt>
                <c:pt idx="47">
                  <c:v>51693</c:v>
                </c:pt>
                <c:pt idx="48">
                  <c:v>52355</c:v>
                </c:pt>
                <c:pt idx="49">
                  <c:v>56350</c:v>
                </c:pt>
                <c:pt idx="50">
                  <c:v>56860</c:v>
                </c:pt>
                <c:pt idx="51">
                  <c:v>62736</c:v>
                </c:pt>
                <c:pt idx="52">
                  <c:v>64575</c:v>
                </c:pt>
                <c:pt idx="53">
                  <c:v>68230</c:v>
                </c:pt>
                <c:pt idx="54">
                  <c:v>76436</c:v>
                </c:pt>
                <c:pt idx="55">
                  <c:v>80397</c:v>
                </c:pt>
                <c:pt idx="56">
                  <c:v>97755</c:v>
                </c:pt>
                <c:pt idx="57">
                  <c:v>103272</c:v>
                </c:pt>
                <c:pt idx="58">
                  <c:v>116235</c:v>
                </c:pt>
                <c:pt idx="59">
                  <c:v>117211</c:v>
                </c:pt>
                <c:pt idx="60">
                  <c:v>123476</c:v>
                </c:pt>
                <c:pt idx="61">
                  <c:v>147000</c:v>
                </c:pt>
                <c:pt idx="62">
                  <c:v>150577</c:v>
                </c:pt>
                <c:pt idx="63">
                  <c:v>154793</c:v>
                </c:pt>
                <c:pt idx="64">
                  <c:v>186890</c:v>
                </c:pt>
                <c:pt idx="65">
                  <c:v>197010</c:v>
                </c:pt>
                <c:pt idx="66">
                  <c:v>210000</c:v>
                </c:pt>
                <c:pt idx="67">
                  <c:v>274830</c:v>
                </c:pt>
                <c:pt idx="68">
                  <c:v>278053</c:v>
                </c:pt>
                <c:pt idx="69">
                  <c:v>388322</c:v>
                </c:pt>
              </c:numCache>
            </c:numRef>
          </c:cat>
          <c:val>
            <c:numRef>
              <c:f>'Tid per yta per stl av kyrkogår'!$AC$182:$AC$252</c:f>
              <c:numCache>
                <c:formatCode>General</c:formatCode>
                <c:ptCount val="71"/>
                <c:pt idx="0">
                  <c:v>25.287356321839084</c:v>
                </c:pt>
                <c:pt idx="1">
                  <c:v>4.4359949302915087</c:v>
                </c:pt>
                <c:pt idx="2">
                  <c:v>3.923647932131495</c:v>
                </c:pt>
                <c:pt idx="3">
                  <c:v>10.511478050745067</c:v>
                </c:pt>
                <c:pt idx="4">
                  <c:v>5.3598774885145524</c:v>
                </c:pt>
                <c:pt idx="5">
                  <c:v>2.0517204530882567</c:v>
                </c:pt>
                <c:pt idx="6">
                  <c:v>5.6451612903225801</c:v>
                </c:pt>
                <c:pt idx="7">
                  <c:v>13.026052104208416</c:v>
                </c:pt>
                <c:pt idx="8">
                  <c:v>5.5639476334340383</c:v>
                </c:pt>
                <c:pt idx="9">
                  <c:v>17.308563661078388</c:v>
                </c:pt>
                <c:pt idx="10">
                  <c:v>4.1860465116279055</c:v>
                </c:pt>
                <c:pt idx="11">
                  <c:v>4.7379382158972545</c:v>
                </c:pt>
                <c:pt idx="12">
                  <c:v>5.2665382145150845</c:v>
                </c:pt>
                <c:pt idx="13">
                  <c:v>26.758793969849229</c:v>
                </c:pt>
                <c:pt idx="14">
                  <c:v>19.950124688279189</c:v>
                </c:pt>
                <c:pt idx="15">
                  <c:v>2.9212587969725141</c:v>
                </c:pt>
                <c:pt idx="16">
                  <c:v>3.9548022598870061</c:v>
                </c:pt>
                <c:pt idx="17">
                  <c:v>5.7391584717072384</c:v>
                </c:pt>
                <c:pt idx="18">
                  <c:v>2.9741000877963284</c:v>
                </c:pt>
                <c:pt idx="19">
                  <c:v>3.7454545454545456</c:v>
                </c:pt>
                <c:pt idx="20">
                  <c:v>8.3464566929134048</c:v>
                </c:pt>
                <c:pt idx="21">
                  <c:v>3.8670501757750078</c:v>
                </c:pt>
                <c:pt idx="22">
                  <c:v>3.9666326183180121</c:v>
                </c:pt>
                <c:pt idx="23">
                  <c:v>4.4739756367663341</c:v>
                </c:pt>
                <c:pt idx="24">
                  <c:v>2.7704979408461252</c:v>
                </c:pt>
                <c:pt idx="25">
                  <c:v>2.7052489905787143</c:v>
                </c:pt>
                <c:pt idx="26">
                  <c:v>8.0408163265306136</c:v>
                </c:pt>
                <c:pt idx="27">
                  <c:v>1.8004073319755685</c:v>
                </c:pt>
                <c:pt idx="28">
                  <c:v>2.5261860751694396</c:v>
                </c:pt>
                <c:pt idx="29">
                  <c:v>6.3076355588343755</c:v>
                </c:pt>
                <c:pt idx="30">
                  <c:v>6.6404745397118745</c:v>
                </c:pt>
                <c:pt idx="31">
                  <c:v>4.4993836460758798</c:v>
                </c:pt>
                <c:pt idx="32">
                  <c:v>8.7222893994357147</c:v>
                </c:pt>
                <c:pt idx="33">
                  <c:v>19.764011799410035</c:v>
                </c:pt>
                <c:pt idx="34">
                  <c:v>6.4320592692372447</c:v>
                </c:pt>
                <c:pt idx="35">
                  <c:v>4.3087496695744116</c:v>
                </c:pt>
                <c:pt idx="36">
                  <c:v>4.5333877884419032</c:v>
                </c:pt>
                <c:pt idx="37">
                  <c:v>1.7148760330578512</c:v>
                </c:pt>
                <c:pt idx="38">
                  <c:v>1.5732873074880509</c:v>
                </c:pt>
                <c:pt idx="39">
                  <c:v>5.2185185185184757</c:v>
                </c:pt>
                <c:pt idx="40">
                  <c:v>2.7054868792019091</c:v>
                </c:pt>
                <c:pt idx="41">
                  <c:v>2.9860541427399512</c:v>
                </c:pt>
                <c:pt idx="42">
                  <c:v>6.1621779859484755</c:v>
                </c:pt>
                <c:pt idx="43">
                  <c:v>3.3655505695547117</c:v>
                </c:pt>
                <c:pt idx="44">
                  <c:v>1.538772213247166</c:v>
                </c:pt>
                <c:pt idx="45">
                  <c:v>5.515476630903934</c:v>
                </c:pt>
                <c:pt idx="46">
                  <c:v>0.63636031159711814</c:v>
                </c:pt>
                <c:pt idx="47">
                  <c:v>3.6442682692922448</c:v>
                </c:pt>
                <c:pt idx="48">
                  <c:v>2.5624780007039774</c:v>
                </c:pt>
                <c:pt idx="49">
                  <c:v>6.1415902600330678</c:v>
                </c:pt>
                <c:pt idx="50">
                  <c:v>5.0041948378818191</c:v>
                </c:pt>
                <c:pt idx="51">
                  <c:v>7.3735267838148806</c:v>
                </c:pt>
                <c:pt idx="52">
                  <c:v>6.3782679042834403</c:v>
                </c:pt>
                <c:pt idx="53">
                  <c:v>2.9431290108431072</c:v>
                </c:pt>
                <c:pt idx="54">
                  <c:v>3.7494900040799672</c:v>
                </c:pt>
                <c:pt idx="55">
                  <c:v>4.6186932477640479</c:v>
                </c:pt>
                <c:pt idx="56">
                  <c:v>7.8173494723774049</c:v>
                </c:pt>
                <c:pt idx="57">
                  <c:v>4.1262844852765461</c:v>
                </c:pt>
                <c:pt idx="58">
                  <c:v>9.1979831403134611</c:v>
                </c:pt>
                <c:pt idx="59">
                  <c:v>0.74777106701179763</c:v>
                </c:pt>
                <c:pt idx="60">
                  <c:v>1.9440000000000068</c:v>
                </c:pt>
                <c:pt idx="61">
                  <c:v>3.0958150679336729</c:v>
                </c:pt>
                <c:pt idx="62">
                  <c:v>2.2938734257488527</c:v>
                </c:pt>
                <c:pt idx="63">
                  <c:v>2.9683042511857654</c:v>
                </c:pt>
                <c:pt idx="64">
                  <c:v>3.2779049583658435</c:v>
                </c:pt>
                <c:pt idx="65">
                  <c:v>1.4438405797101448</c:v>
                </c:pt>
                <c:pt idx="66">
                  <c:v>3.8395978749082387</c:v>
                </c:pt>
                <c:pt idx="67">
                  <c:v>1.3540540540540542</c:v>
                </c:pt>
                <c:pt idx="68">
                  <c:v>3.4585731029974012</c:v>
                </c:pt>
                <c:pt idx="69">
                  <c:v>6.1428707088932155</c:v>
                </c:pt>
                <c:pt idx="70">
                  <c:v>2.0312695707105077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41547776"/>
        <c:axId val="141554048"/>
      </c:barChart>
      <c:catAx>
        <c:axId val="141547776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sv-SE"/>
                  <a:t>Total</a:t>
                </a:r>
                <a:r>
                  <a:rPr lang="sv-SE" baseline="0"/>
                  <a:t> kyrkogårdsyta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141554048"/>
        <c:crosses val="autoZero"/>
        <c:auto val="1"/>
        <c:lblAlgn val="ctr"/>
        <c:lblOffset val="100"/>
        <c:noMultiLvlLbl val="0"/>
      </c:catAx>
      <c:valAx>
        <c:axId val="141554048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sv-SE"/>
                  <a:t>Antal arbetstimmar per 100 kvm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141547776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trendline>
            <c:trendlineType val="linear"/>
            <c:dispRSqr val="0"/>
            <c:dispEq val="0"/>
          </c:trendline>
          <c:cat>
            <c:strRef>
              <c:f>'Tid per yta per stl av förvaltn'!$J$2:$J$18</c:f>
              <c:strCache>
                <c:ptCount val="17"/>
                <c:pt idx="0">
                  <c:v>Gudmundrå (Kramfors)</c:v>
                </c:pt>
                <c:pt idx="1">
                  <c:v>Tranås</c:v>
                </c:pt>
                <c:pt idx="2">
                  <c:v>Ronneby</c:v>
                </c:pt>
                <c:pt idx="3">
                  <c:v>Lidköping</c:v>
                </c:pt>
                <c:pt idx="4">
                  <c:v>Alingsås</c:v>
                </c:pt>
                <c:pt idx="5">
                  <c:v>Visby</c:v>
                </c:pt>
                <c:pt idx="6">
                  <c:v>Luleå</c:v>
                </c:pt>
                <c:pt idx="7">
                  <c:v>Landskrona</c:v>
                </c:pt>
                <c:pt idx="8">
                  <c:v>Trollhättan</c:v>
                </c:pt>
                <c:pt idx="9">
                  <c:v>Borås</c:v>
                </c:pt>
                <c:pt idx="10">
                  <c:v>Karlstad</c:v>
                </c:pt>
                <c:pt idx="11">
                  <c:v>Örebro</c:v>
                </c:pt>
                <c:pt idx="12">
                  <c:v>Helsingborg</c:v>
                </c:pt>
                <c:pt idx="13">
                  <c:v>Uppsala</c:v>
                </c:pt>
                <c:pt idx="14">
                  <c:v>Malmö</c:v>
                </c:pt>
                <c:pt idx="15">
                  <c:v>Stockholm</c:v>
                </c:pt>
                <c:pt idx="16">
                  <c:v>Göteborg</c:v>
                </c:pt>
              </c:strCache>
            </c:strRef>
          </c:cat>
          <c:val>
            <c:numRef>
              <c:f>'Tid per yta per stl av förvaltn'!$K$2:$K$18</c:f>
              <c:numCache>
                <c:formatCode>General</c:formatCode>
                <c:ptCount val="17"/>
                <c:pt idx="0">
                  <c:v>0.24949455843764892</c:v>
                </c:pt>
                <c:pt idx="1">
                  <c:v>8.4727254171556865</c:v>
                </c:pt>
                <c:pt idx="2">
                  <c:v>6.2314818992615324</c:v>
                </c:pt>
                <c:pt idx="3">
                  <c:v>14.8877775498511</c:v>
                </c:pt>
                <c:pt idx="4">
                  <c:v>7.0835265649464745</c:v>
                </c:pt>
                <c:pt idx="5">
                  <c:v>11.487330206493272</c:v>
                </c:pt>
                <c:pt idx="6">
                  <c:v>4.1354218056240803</c:v>
                </c:pt>
                <c:pt idx="7">
                  <c:v>13.058736850365628</c:v>
                </c:pt>
                <c:pt idx="8">
                  <c:v>11.676734693877552</c:v>
                </c:pt>
                <c:pt idx="9">
                  <c:v>6.9987771408996888</c:v>
                </c:pt>
                <c:pt idx="10">
                  <c:v>5.5710290243591576</c:v>
                </c:pt>
                <c:pt idx="11">
                  <c:v>12.551848547079352</c:v>
                </c:pt>
                <c:pt idx="12">
                  <c:v>17.760156717337889</c:v>
                </c:pt>
                <c:pt idx="13">
                  <c:v>18.899999999999999</c:v>
                </c:pt>
                <c:pt idx="14">
                  <c:v>15.800184221236854</c:v>
                </c:pt>
                <c:pt idx="15">
                  <c:v>24.196351828860731</c:v>
                </c:pt>
                <c:pt idx="16">
                  <c:v>16.421952682181221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46597376"/>
        <c:axId val="146598912"/>
      </c:barChart>
      <c:catAx>
        <c:axId val="146597376"/>
        <c:scaling>
          <c:orientation val="minMax"/>
        </c:scaling>
        <c:delete val="0"/>
        <c:axPos val="b"/>
        <c:majorTickMark val="none"/>
        <c:minorTickMark val="none"/>
        <c:tickLblPos val="nextTo"/>
        <c:crossAx val="146598912"/>
        <c:crosses val="autoZero"/>
        <c:auto val="1"/>
        <c:lblAlgn val="ctr"/>
        <c:lblOffset val="100"/>
        <c:noMultiLvlLbl val="0"/>
      </c:catAx>
      <c:valAx>
        <c:axId val="146598912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crossAx val="146597376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EC34DC-6A57-4241-8018-3634F580CE3C}" type="datetimeFigureOut">
              <a:rPr lang="sv-SE" smtClean="0"/>
              <a:pPr/>
              <a:t>2012-05-29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36F69A9-E881-46DB-93B0-AF17AC69AB9E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13958667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F658A4-2FFC-406B-8492-F5329811E300}" type="datetimeFigureOut">
              <a:rPr lang="sv-SE" smtClean="0"/>
              <a:pPr/>
              <a:t>2012-05-29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3C50DA2-74A7-41A9-A96A-55F6F3882B8C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571817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D4E3C19-C5B5-4719-BC5A-EA7BF5FAB088}" type="slidenum">
              <a:rPr lang="sv-SE"/>
              <a:pPr/>
              <a:t>1</a:t>
            </a:fld>
            <a:endParaRPr lang="sv-SE"/>
          </a:p>
        </p:txBody>
      </p:sp>
      <p:sp>
        <p:nvSpPr>
          <p:cNvPr id="3461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61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smtClean="0"/>
              <a:t>Klicka här för att ändra format på underrubrik i bakgrunden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680C1-D87A-41E7-8910-82F11ADF376C}" type="datetime1">
              <a:rPr lang="sv-SE" smtClean="0"/>
              <a:pPr/>
              <a:t>2012-05-29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DF83CC-D448-4869-9DD3-E12D272AFCAF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D4BEC-FAAB-4652-8D98-408B61F411D7}" type="datetime1">
              <a:rPr lang="sv-SE" smtClean="0"/>
              <a:pPr/>
              <a:t>2012-05-29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DF83CC-D448-4869-9DD3-E12D272AFCAF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005C9-F6E1-461A-85C6-35ED298FF43B}" type="datetime1">
              <a:rPr lang="sv-SE" smtClean="0"/>
              <a:pPr/>
              <a:t>2012-05-29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DF83CC-D448-4869-9DD3-E12D272AFCAF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E1A4B4-39BE-47A6-AFF2-DBCB7EBF0324}" type="datetime1">
              <a:rPr lang="sv-SE" smtClean="0"/>
              <a:pPr/>
              <a:t>2012-05-29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DF83CC-D448-4869-9DD3-E12D272AFCAF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8B3FAF-6036-4861-A49C-2FE1F1D81FA5}" type="datetime1">
              <a:rPr lang="sv-SE" smtClean="0"/>
              <a:pPr/>
              <a:t>2012-05-29</a:t>
            </a:fld>
            <a:endParaRPr lang="sv-SE"/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DF83CC-D448-4869-9DD3-E12D272AFCAF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EAFA-2521-4638-A0F9-7BADE56397DD}" type="datetime1">
              <a:rPr lang="sv-SE" smtClean="0"/>
              <a:pPr/>
              <a:t>2012-05-29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DF83CC-D448-4869-9DD3-E12D272AFCAF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B7455-B32A-4604-A849-B494D0675B26}" type="datetime1">
              <a:rPr lang="sv-SE" smtClean="0"/>
              <a:pPr/>
              <a:t>2012-05-29</a:t>
            </a:fld>
            <a:endParaRPr lang="sv-SE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DF83CC-D448-4869-9DD3-E12D272AFCAF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ehåll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F6116-361C-45F9-8C86-2BE90D1A403D}" type="datetime1">
              <a:rPr lang="sv-SE" smtClean="0"/>
              <a:pPr/>
              <a:t>2012-05-29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DF83CC-D448-4869-9DD3-E12D272AFCAF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25043-B875-4B9A-B898-FCAD9699E040}" type="datetime1">
              <a:rPr lang="sv-SE" smtClean="0"/>
              <a:pPr/>
              <a:t>2012-05-29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DF83CC-D448-4869-9DD3-E12D272AFCAF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70566-4368-469F-8BC8-6177A52FE92C}" type="datetime1">
              <a:rPr lang="sv-SE" smtClean="0"/>
              <a:pPr/>
              <a:t>2012-05-29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DF83CC-D448-4869-9DD3-E12D272AFCAF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FFCE50-B99E-4BCC-8A02-858A0E634458}" type="datetime1">
              <a:rPr lang="sv-SE" smtClean="0"/>
              <a:pPr/>
              <a:t>2012-05-29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DF83CC-D448-4869-9DD3-E12D272AFCAF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3222FC-1CC4-473F-A417-41419DAE403D}" type="datetime1">
              <a:rPr lang="sv-SE" smtClean="0"/>
              <a:pPr/>
              <a:t>2012-05-29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DF83CC-D448-4869-9DD3-E12D272AFCAF}" type="slidenum">
              <a:rPr lang="sv-SE" smtClean="0"/>
              <a:pPr/>
              <a:t>‹#›</a:t>
            </a:fld>
            <a:endParaRPr lang="sv-S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529" name="Text Box 17"/>
          <p:cNvSpPr txBox="1">
            <a:spLocks noChangeArrowheads="1"/>
          </p:cNvSpPr>
          <p:nvPr/>
        </p:nvSpPr>
        <p:spPr bwMode="auto">
          <a:xfrm>
            <a:off x="1414267" y="5589240"/>
            <a:ext cx="6062429" cy="892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sv-SE" sz="2800" dirty="0"/>
              <a:t>Anders Kristoffersson och Johan </a:t>
            </a:r>
            <a:r>
              <a:rPr lang="sv-SE" sz="2800" dirty="0" smtClean="0"/>
              <a:t>Östberg</a:t>
            </a:r>
          </a:p>
          <a:p>
            <a:pPr algn="ctr"/>
            <a:r>
              <a:rPr lang="sv-SE" sz="2400" dirty="0" smtClean="0"/>
              <a:t>Landskapsutveckling, SLU Alnarp</a:t>
            </a:r>
            <a:endParaRPr lang="sv-SE" sz="2400" dirty="0"/>
          </a:p>
        </p:txBody>
      </p:sp>
      <p:pic>
        <p:nvPicPr>
          <p:cNvPr id="10" name="Bildobjekt 9" descr="C:\Users\Johan\Documents\Bilder arbete\Kyrkogårdar\CIMG2423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51720" y="1700808"/>
            <a:ext cx="4608512" cy="352556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1" name="textruta 10"/>
          <p:cNvSpPr txBox="1"/>
          <p:nvPr/>
        </p:nvSpPr>
        <p:spPr>
          <a:xfrm>
            <a:off x="0" y="404664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4000" b="1" dirty="0" smtClean="0">
                <a:solidFill>
                  <a:srgbClr val="379737"/>
                </a:solidFill>
                <a:latin typeface="Times" pitchFamily="18" charset="0"/>
              </a:rPr>
              <a:t>Nyckeltalsprojekt - Kyrkogårdsskötsel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381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v-SE" sz="4000" b="1" dirty="0" smtClean="0">
                <a:solidFill>
                  <a:srgbClr val="379737"/>
                </a:solidFill>
                <a:latin typeface="Times" pitchFamily="18" charset="0"/>
                <a:ea typeface="+mn-ea"/>
                <a:cs typeface="+mn-cs"/>
              </a:rPr>
              <a:t>Dagens innehåll</a:t>
            </a:r>
            <a:endParaRPr lang="sv-SE" sz="4000" b="1" dirty="0">
              <a:solidFill>
                <a:srgbClr val="379737"/>
              </a:solidFill>
              <a:latin typeface="Times" pitchFamily="18" charset="0"/>
              <a:ea typeface="+mn-ea"/>
              <a:cs typeface="+mn-cs"/>
            </a:endParaRPr>
          </a:p>
        </p:txBody>
      </p:sp>
      <p:sp>
        <p:nvSpPr>
          <p:cNvPr id="4" name="Rektangel 3"/>
          <p:cNvSpPr/>
          <p:nvPr/>
        </p:nvSpPr>
        <p:spPr>
          <a:xfrm>
            <a:off x="467544" y="1556792"/>
            <a:ext cx="8064896" cy="48628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sv-SE" sz="3200" dirty="0" smtClean="0"/>
              <a:t> Projektets syfte och upplägg</a:t>
            </a:r>
          </a:p>
          <a:p>
            <a:pPr>
              <a:buFont typeface="Arial" pitchFamily="34" charset="0"/>
              <a:buChar char="•"/>
            </a:pPr>
            <a:r>
              <a:rPr lang="sv-SE" sz="3200" dirty="0" smtClean="0"/>
              <a:t> Vad erbjuder fortsättningen</a:t>
            </a:r>
          </a:p>
          <a:p>
            <a:pPr>
              <a:buFont typeface="Arial" pitchFamily="34" charset="0"/>
              <a:buChar char="•"/>
            </a:pPr>
            <a:r>
              <a:rPr lang="sv-SE" sz="3200" dirty="0" smtClean="0"/>
              <a:t> Hur är datainsamlingen upplagd</a:t>
            </a:r>
          </a:p>
          <a:p>
            <a:pPr>
              <a:buFont typeface="Arial" pitchFamily="34" charset="0"/>
              <a:buChar char="•"/>
            </a:pPr>
            <a:r>
              <a:rPr lang="sv-SE" sz="3200" dirty="0" smtClean="0"/>
              <a:t> Användning av resultatet</a:t>
            </a:r>
          </a:p>
          <a:p>
            <a:pPr>
              <a:buFont typeface="Arial" pitchFamily="34" charset="0"/>
              <a:buChar char="•"/>
            </a:pPr>
            <a:r>
              <a:rPr lang="sv-SE" sz="3200" dirty="0" smtClean="0"/>
              <a:t> Resultat i urval</a:t>
            </a:r>
          </a:p>
          <a:p>
            <a:pPr>
              <a:buFont typeface="Arial" pitchFamily="34" charset="0"/>
              <a:buChar char="•"/>
            </a:pPr>
            <a:r>
              <a:rPr lang="sv-SE" sz="3200" dirty="0" smtClean="0"/>
              <a:t> Vad finns på hemsidan</a:t>
            </a:r>
          </a:p>
          <a:p>
            <a:pPr>
              <a:buFont typeface="Arial" pitchFamily="34" charset="0"/>
              <a:buChar char="•"/>
            </a:pPr>
            <a:r>
              <a:rPr lang="sv-SE" sz="3200" dirty="0" smtClean="0"/>
              <a:t> Vad kan man göra</a:t>
            </a:r>
          </a:p>
          <a:p>
            <a:pPr>
              <a:buFont typeface="Arial" pitchFamily="34" charset="0"/>
              <a:buChar char="•"/>
            </a:pPr>
            <a:r>
              <a:rPr lang="sv-SE" sz="3200" dirty="0" smtClean="0"/>
              <a:t> Hur samlas informationen in</a:t>
            </a:r>
          </a:p>
          <a:p>
            <a:pPr>
              <a:buFont typeface="Arial" pitchFamily="34" charset="0"/>
              <a:buChar char="•"/>
            </a:pPr>
            <a:endParaRPr lang="sv-SE" sz="2400" dirty="0" smtClean="0"/>
          </a:p>
          <a:p>
            <a:endParaRPr lang="sv-SE" sz="2400" dirty="0" smtClean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947427"/>
            <a:ext cx="9144000" cy="910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61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v-SE" sz="4000" b="1" dirty="0">
                <a:solidFill>
                  <a:srgbClr val="379737"/>
                </a:solidFill>
                <a:latin typeface="Times" pitchFamily="18" charset="0"/>
                <a:ea typeface="+mn-ea"/>
                <a:cs typeface="+mn-cs"/>
              </a:rPr>
              <a:t>Syfte för projektet</a:t>
            </a:r>
          </a:p>
        </p:txBody>
      </p:sp>
      <p:sp>
        <p:nvSpPr>
          <p:cNvPr id="3676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Tx/>
              <a:buNone/>
            </a:pPr>
            <a:r>
              <a:rPr lang="sv-SE" dirty="0"/>
              <a:t>Detta projekt syftar till att:</a:t>
            </a:r>
          </a:p>
          <a:p>
            <a:r>
              <a:rPr lang="sv-SE" dirty="0"/>
              <a:t>ta fram nyckeltal för begravnings- och serviceverksamhet</a:t>
            </a:r>
          </a:p>
          <a:p>
            <a:r>
              <a:rPr lang="sv-SE" dirty="0"/>
              <a:t>samla in underlag och systematisera detta i datorstött verktyg</a:t>
            </a:r>
          </a:p>
          <a:p>
            <a:r>
              <a:rPr lang="sv-SE" dirty="0"/>
              <a:t>ta fram kostnads - och tidsuppgifter för skötsel av utemiljö med fokus på kyrkogårdar 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947427"/>
            <a:ext cx="9144000" cy="910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78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v-SE" sz="4000" b="1" dirty="0" smtClean="0">
                <a:solidFill>
                  <a:srgbClr val="379737"/>
                </a:solidFill>
                <a:latin typeface="Times" pitchFamily="18" charset="0"/>
                <a:ea typeface="+mn-ea"/>
                <a:cs typeface="+mn-cs"/>
              </a:rPr>
              <a:t>Projektupplägg</a:t>
            </a:r>
            <a:endParaRPr lang="sv-SE" sz="4000" b="1" dirty="0">
              <a:solidFill>
                <a:srgbClr val="379737"/>
              </a:solidFill>
              <a:latin typeface="Times" pitchFamily="18" charset="0"/>
              <a:ea typeface="+mn-ea"/>
              <a:cs typeface="+mn-cs"/>
            </a:endParaRPr>
          </a:p>
        </p:txBody>
      </p:sp>
      <p:cxnSp>
        <p:nvCxnSpPr>
          <p:cNvPr id="374788" name="AutoShape 4"/>
          <p:cNvCxnSpPr>
            <a:cxnSpLocks noChangeShapeType="1"/>
          </p:cNvCxnSpPr>
          <p:nvPr/>
        </p:nvCxnSpPr>
        <p:spPr bwMode="auto">
          <a:xfrm>
            <a:off x="977900" y="2501900"/>
            <a:ext cx="16764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sp>
        <p:nvSpPr>
          <p:cNvPr id="374789" name="Text Box 5"/>
          <p:cNvSpPr txBox="1">
            <a:spLocks noChangeArrowheads="1"/>
          </p:cNvSpPr>
          <p:nvPr/>
        </p:nvSpPr>
        <p:spPr bwMode="auto">
          <a:xfrm>
            <a:off x="1444625" y="2222500"/>
            <a:ext cx="48895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sv-SE" sz="1200"/>
              <a:t>2008</a:t>
            </a:r>
          </a:p>
        </p:txBody>
      </p:sp>
      <p:cxnSp>
        <p:nvCxnSpPr>
          <p:cNvPr id="374790" name="AutoShape 6"/>
          <p:cNvCxnSpPr>
            <a:cxnSpLocks noChangeShapeType="1"/>
          </p:cNvCxnSpPr>
          <p:nvPr/>
        </p:nvCxnSpPr>
        <p:spPr bwMode="auto">
          <a:xfrm>
            <a:off x="2679700" y="2501900"/>
            <a:ext cx="16764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sp>
        <p:nvSpPr>
          <p:cNvPr id="374791" name="Text Box 7"/>
          <p:cNvSpPr txBox="1">
            <a:spLocks noChangeArrowheads="1"/>
          </p:cNvSpPr>
          <p:nvPr/>
        </p:nvSpPr>
        <p:spPr bwMode="auto">
          <a:xfrm>
            <a:off x="3146425" y="2222500"/>
            <a:ext cx="48895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sv-SE" sz="1200"/>
              <a:t>2009</a:t>
            </a:r>
          </a:p>
        </p:txBody>
      </p:sp>
      <p:cxnSp>
        <p:nvCxnSpPr>
          <p:cNvPr id="374792" name="AutoShape 8"/>
          <p:cNvCxnSpPr>
            <a:cxnSpLocks noChangeShapeType="1"/>
          </p:cNvCxnSpPr>
          <p:nvPr/>
        </p:nvCxnSpPr>
        <p:spPr bwMode="auto">
          <a:xfrm>
            <a:off x="4368800" y="2501900"/>
            <a:ext cx="16764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sp>
        <p:nvSpPr>
          <p:cNvPr id="374793" name="Text Box 9"/>
          <p:cNvSpPr txBox="1">
            <a:spLocks noChangeArrowheads="1"/>
          </p:cNvSpPr>
          <p:nvPr/>
        </p:nvSpPr>
        <p:spPr bwMode="auto">
          <a:xfrm>
            <a:off x="4848225" y="2209800"/>
            <a:ext cx="48895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sv-SE" sz="1200"/>
              <a:t>2010</a:t>
            </a:r>
          </a:p>
        </p:txBody>
      </p:sp>
      <p:cxnSp>
        <p:nvCxnSpPr>
          <p:cNvPr id="374794" name="AutoShape 10"/>
          <p:cNvCxnSpPr>
            <a:cxnSpLocks noChangeShapeType="1"/>
          </p:cNvCxnSpPr>
          <p:nvPr/>
        </p:nvCxnSpPr>
        <p:spPr bwMode="auto">
          <a:xfrm>
            <a:off x="6070600" y="2501900"/>
            <a:ext cx="16764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sp>
        <p:nvSpPr>
          <p:cNvPr id="374795" name="Text Box 11"/>
          <p:cNvSpPr txBox="1">
            <a:spLocks noChangeArrowheads="1"/>
          </p:cNvSpPr>
          <p:nvPr/>
        </p:nvSpPr>
        <p:spPr bwMode="auto">
          <a:xfrm>
            <a:off x="6537325" y="2222500"/>
            <a:ext cx="48895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sv-SE" sz="1200"/>
              <a:t>2011</a:t>
            </a:r>
          </a:p>
        </p:txBody>
      </p:sp>
      <p:sp>
        <p:nvSpPr>
          <p:cNvPr id="374797" name="Text Box 13"/>
          <p:cNvSpPr txBox="1">
            <a:spLocks noChangeArrowheads="1"/>
          </p:cNvSpPr>
          <p:nvPr/>
        </p:nvSpPr>
        <p:spPr bwMode="auto">
          <a:xfrm>
            <a:off x="1114425" y="2643188"/>
            <a:ext cx="1374775" cy="73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sv-SE" sz="1400"/>
              <a:t>Uppföljning</a:t>
            </a:r>
          </a:p>
          <a:p>
            <a:r>
              <a:rPr lang="sv-SE" sz="1400"/>
              <a:t>enligt nuvarande</a:t>
            </a:r>
          </a:p>
          <a:p>
            <a:r>
              <a:rPr lang="sv-SE" sz="1400"/>
              <a:t>kontering</a:t>
            </a:r>
          </a:p>
        </p:txBody>
      </p:sp>
      <p:sp>
        <p:nvSpPr>
          <p:cNvPr id="374798" name="Line 14"/>
          <p:cNvSpPr>
            <a:spLocks noChangeShapeType="1"/>
          </p:cNvSpPr>
          <p:nvPr/>
        </p:nvSpPr>
        <p:spPr bwMode="auto">
          <a:xfrm>
            <a:off x="1727200" y="34798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sv-SE"/>
          </a:p>
        </p:txBody>
      </p:sp>
      <p:sp>
        <p:nvSpPr>
          <p:cNvPr id="374801" name="Text Box 17"/>
          <p:cNvSpPr txBox="1">
            <a:spLocks noChangeArrowheads="1"/>
          </p:cNvSpPr>
          <p:nvPr/>
        </p:nvSpPr>
        <p:spPr bwMode="auto">
          <a:xfrm>
            <a:off x="1114425" y="4052888"/>
            <a:ext cx="1181100" cy="73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sv-SE" sz="1400"/>
              <a:t>Justering 1</a:t>
            </a:r>
          </a:p>
          <a:p>
            <a:r>
              <a:rPr lang="sv-SE" sz="1400"/>
              <a:t>inför 2009 års</a:t>
            </a:r>
          </a:p>
          <a:p>
            <a:r>
              <a:rPr lang="sv-SE" sz="1400"/>
              <a:t>kontering</a:t>
            </a:r>
          </a:p>
        </p:txBody>
      </p:sp>
      <p:sp>
        <p:nvSpPr>
          <p:cNvPr id="374802" name="Text Box 18"/>
          <p:cNvSpPr txBox="1">
            <a:spLocks noChangeArrowheads="1"/>
          </p:cNvSpPr>
          <p:nvPr/>
        </p:nvSpPr>
        <p:spPr bwMode="auto">
          <a:xfrm>
            <a:off x="2816225" y="2668588"/>
            <a:ext cx="1389063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sv-SE" sz="1400" dirty="0"/>
              <a:t>Uppföljning</a:t>
            </a:r>
          </a:p>
          <a:p>
            <a:r>
              <a:rPr lang="sv-SE" sz="1400" dirty="0"/>
              <a:t>enligt justering 1</a:t>
            </a:r>
          </a:p>
        </p:txBody>
      </p:sp>
      <p:sp>
        <p:nvSpPr>
          <p:cNvPr id="374803" name="Line 19"/>
          <p:cNvSpPr>
            <a:spLocks noChangeShapeType="1"/>
          </p:cNvSpPr>
          <p:nvPr/>
        </p:nvSpPr>
        <p:spPr bwMode="auto">
          <a:xfrm>
            <a:off x="3378200" y="34671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sv-SE"/>
          </a:p>
        </p:txBody>
      </p:sp>
      <p:sp>
        <p:nvSpPr>
          <p:cNvPr id="374804" name="Text Box 20"/>
          <p:cNvSpPr txBox="1">
            <a:spLocks noChangeArrowheads="1"/>
          </p:cNvSpPr>
          <p:nvPr/>
        </p:nvSpPr>
        <p:spPr bwMode="auto">
          <a:xfrm>
            <a:off x="2765425" y="4040188"/>
            <a:ext cx="1181100" cy="73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sv-SE" sz="1400"/>
              <a:t>Justering 2</a:t>
            </a:r>
          </a:p>
          <a:p>
            <a:r>
              <a:rPr lang="sv-SE" sz="1400"/>
              <a:t>inför 2010 års</a:t>
            </a:r>
          </a:p>
          <a:p>
            <a:r>
              <a:rPr lang="sv-SE" sz="1400"/>
              <a:t>kontering</a:t>
            </a:r>
          </a:p>
        </p:txBody>
      </p:sp>
      <p:sp>
        <p:nvSpPr>
          <p:cNvPr id="374805" name="Text Box 21"/>
          <p:cNvSpPr txBox="1">
            <a:spLocks noChangeArrowheads="1"/>
          </p:cNvSpPr>
          <p:nvPr/>
        </p:nvSpPr>
        <p:spPr bwMode="auto">
          <a:xfrm>
            <a:off x="4416425" y="2681288"/>
            <a:ext cx="1389063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sv-SE" sz="1400"/>
              <a:t>Uppföljning</a:t>
            </a:r>
          </a:p>
          <a:p>
            <a:r>
              <a:rPr lang="sv-SE" sz="1400"/>
              <a:t>enligt justering 2</a:t>
            </a:r>
          </a:p>
        </p:txBody>
      </p:sp>
      <p:sp>
        <p:nvSpPr>
          <p:cNvPr id="374806" name="Line 22"/>
          <p:cNvSpPr>
            <a:spLocks noChangeShapeType="1"/>
          </p:cNvSpPr>
          <p:nvPr/>
        </p:nvSpPr>
        <p:spPr bwMode="auto">
          <a:xfrm>
            <a:off x="6350000" y="2628900"/>
            <a:ext cx="0" cy="6731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sv-SE"/>
          </a:p>
        </p:txBody>
      </p:sp>
      <p:sp>
        <p:nvSpPr>
          <p:cNvPr id="374807" name="Rectangle 23"/>
          <p:cNvSpPr>
            <a:spLocks noChangeArrowheads="1"/>
          </p:cNvSpPr>
          <p:nvPr/>
        </p:nvSpPr>
        <p:spPr bwMode="auto">
          <a:xfrm>
            <a:off x="6223000" y="3352800"/>
            <a:ext cx="1701800" cy="889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sv-SE" sz="1600" b="1" dirty="0"/>
              <a:t>Slutrapportering</a:t>
            </a:r>
          </a:p>
          <a:p>
            <a:pPr algn="ctr"/>
            <a:r>
              <a:rPr lang="sv-SE" sz="1600" b="1" dirty="0"/>
              <a:t>och</a:t>
            </a:r>
          </a:p>
          <a:p>
            <a:pPr algn="ctr"/>
            <a:r>
              <a:rPr lang="sv-SE" sz="1600" b="1" dirty="0"/>
              <a:t>Rullande system</a:t>
            </a:r>
          </a:p>
        </p:txBody>
      </p:sp>
      <p:sp>
        <p:nvSpPr>
          <p:cNvPr id="374808" name="Line 24"/>
          <p:cNvSpPr>
            <a:spLocks noChangeShapeType="1"/>
          </p:cNvSpPr>
          <p:nvPr/>
        </p:nvSpPr>
        <p:spPr bwMode="auto">
          <a:xfrm flipV="1">
            <a:off x="1181100" y="2108200"/>
            <a:ext cx="0" cy="393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sv-SE"/>
          </a:p>
        </p:txBody>
      </p:sp>
      <p:sp>
        <p:nvSpPr>
          <p:cNvPr id="374809" name="Line 25"/>
          <p:cNvSpPr>
            <a:spLocks noChangeShapeType="1"/>
          </p:cNvSpPr>
          <p:nvPr/>
        </p:nvSpPr>
        <p:spPr bwMode="auto">
          <a:xfrm flipV="1">
            <a:off x="2895600" y="2095500"/>
            <a:ext cx="0" cy="393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sv-SE"/>
          </a:p>
        </p:txBody>
      </p:sp>
      <p:sp>
        <p:nvSpPr>
          <p:cNvPr id="374810" name="Line 26"/>
          <p:cNvSpPr>
            <a:spLocks noChangeShapeType="1"/>
          </p:cNvSpPr>
          <p:nvPr/>
        </p:nvSpPr>
        <p:spPr bwMode="auto">
          <a:xfrm flipV="1">
            <a:off x="4572000" y="2095500"/>
            <a:ext cx="0" cy="393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sv-SE"/>
          </a:p>
        </p:txBody>
      </p:sp>
      <p:sp>
        <p:nvSpPr>
          <p:cNvPr id="374811" name="Line 27"/>
          <p:cNvSpPr>
            <a:spLocks noChangeShapeType="1"/>
          </p:cNvSpPr>
          <p:nvPr/>
        </p:nvSpPr>
        <p:spPr bwMode="auto">
          <a:xfrm flipV="1">
            <a:off x="6350000" y="2095500"/>
            <a:ext cx="0" cy="393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sv-SE"/>
          </a:p>
        </p:txBody>
      </p:sp>
      <p:sp>
        <p:nvSpPr>
          <p:cNvPr id="374812" name="Text Box 28"/>
          <p:cNvSpPr txBox="1">
            <a:spLocks noChangeArrowheads="1"/>
          </p:cNvSpPr>
          <p:nvPr/>
        </p:nvSpPr>
        <p:spPr bwMode="auto">
          <a:xfrm>
            <a:off x="809625" y="1816100"/>
            <a:ext cx="866775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sv-SE" sz="1200"/>
              <a:t>Rapport 07</a:t>
            </a:r>
          </a:p>
        </p:txBody>
      </p:sp>
      <p:sp>
        <p:nvSpPr>
          <p:cNvPr id="374814" name="Text Box 30"/>
          <p:cNvSpPr txBox="1">
            <a:spLocks noChangeArrowheads="1"/>
          </p:cNvSpPr>
          <p:nvPr/>
        </p:nvSpPr>
        <p:spPr bwMode="auto">
          <a:xfrm>
            <a:off x="2473325" y="1816100"/>
            <a:ext cx="866775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sv-SE" sz="1200"/>
              <a:t>Rapport 08</a:t>
            </a:r>
          </a:p>
        </p:txBody>
      </p:sp>
      <p:sp>
        <p:nvSpPr>
          <p:cNvPr id="374815" name="Text Box 31"/>
          <p:cNvSpPr txBox="1">
            <a:spLocks noChangeArrowheads="1"/>
          </p:cNvSpPr>
          <p:nvPr/>
        </p:nvSpPr>
        <p:spPr bwMode="auto">
          <a:xfrm>
            <a:off x="4162425" y="1828800"/>
            <a:ext cx="866775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sv-SE" sz="1200"/>
              <a:t>Rapport 09</a:t>
            </a:r>
          </a:p>
        </p:txBody>
      </p:sp>
      <p:sp>
        <p:nvSpPr>
          <p:cNvPr id="374816" name="Text Box 32"/>
          <p:cNvSpPr txBox="1">
            <a:spLocks noChangeArrowheads="1"/>
          </p:cNvSpPr>
          <p:nvPr/>
        </p:nvSpPr>
        <p:spPr bwMode="auto">
          <a:xfrm>
            <a:off x="6003925" y="1828800"/>
            <a:ext cx="866775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sv-SE" sz="1200"/>
              <a:t>Rapport 10</a:t>
            </a:r>
          </a:p>
        </p:txBody>
      </p:sp>
      <p:sp>
        <p:nvSpPr>
          <p:cNvPr id="374817" name="AutoShape 33"/>
          <p:cNvSpPr>
            <a:spLocks noChangeArrowheads="1"/>
          </p:cNvSpPr>
          <p:nvPr/>
        </p:nvSpPr>
        <p:spPr bwMode="auto">
          <a:xfrm>
            <a:off x="914400" y="5092700"/>
            <a:ext cx="1358900" cy="1041400"/>
          </a:xfrm>
          <a:prstGeom prst="flowChartMultidocument">
            <a:avLst/>
          </a:prstGeom>
          <a:solidFill>
            <a:srgbClr val="E2AA78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sv-SE" sz="1600" b="1"/>
              <a:t>Förvaltning</a:t>
            </a:r>
          </a:p>
        </p:txBody>
      </p:sp>
      <p:sp>
        <p:nvSpPr>
          <p:cNvPr id="374818" name="AutoShape 34"/>
          <p:cNvSpPr>
            <a:spLocks noChangeArrowheads="1"/>
          </p:cNvSpPr>
          <p:nvPr/>
        </p:nvSpPr>
        <p:spPr bwMode="auto">
          <a:xfrm>
            <a:off x="4940300" y="4991100"/>
            <a:ext cx="1358900" cy="1041400"/>
          </a:xfrm>
          <a:prstGeom prst="flowChartMultidocument">
            <a:avLst/>
          </a:prstGeom>
          <a:solidFill>
            <a:srgbClr val="E2AA78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sv-SE" sz="1600" b="1"/>
              <a:t>Skötsel</a:t>
            </a:r>
          </a:p>
          <a:p>
            <a:pPr algn="ctr"/>
            <a:r>
              <a:rPr lang="sv-SE" sz="1600" b="1"/>
              <a:t>produkt</a:t>
            </a:r>
          </a:p>
        </p:txBody>
      </p:sp>
      <p:sp>
        <p:nvSpPr>
          <p:cNvPr id="374819" name="AutoShape 35"/>
          <p:cNvSpPr>
            <a:spLocks noChangeArrowheads="1"/>
          </p:cNvSpPr>
          <p:nvPr/>
        </p:nvSpPr>
        <p:spPr bwMode="auto">
          <a:xfrm>
            <a:off x="2895600" y="5041900"/>
            <a:ext cx="1358900" cy="1041400"/>
          </a:xfrm>
          <a:prstGeom prst="flowChartMultidocument">
            <a:avLst/>
          </a:prstGeom>
          <a:solidFill>
            <a:srgbClr val="E2AA78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sv-SE" sz="1600" b="1"/>
              <a:t>Kyrkogård</a:t>
            </a:r>
          </a:p>
        </p:txBody>
      </p:sp>
      <p:sp>
        <p:nvSpPr>
          <p:cNvPr id="374822" name="Line 38"/>
          <p:cNvSpPr>
            <a:spLocks noChangeShapeType="1"/>
          </p:cNvSpPr>
          <p:nvPr/>
        </p:nvSpPr>
        <p:spPr bwMode="auto">
          <a:xfrm>
            <a:off x="2362200" y="5588000"/>
            <a:ext cx="4191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sv-SE"/>
          </a:p>
        </p:txBody>
      </p:sp>
      <p:sp>
        <p:nvSpPr>
          <p:cNvPr id="374823" name="Line 39"/>
          <p:cNvSpPr>
            <a:spLocks noChangeShapeType="1"/>
          </p:cNvSpPr>
          <p:nvPr/>
        </p:nvSpPr>
        <p:spPr bwMode="auto">
          <a:xfrm>
            <a:off x="4356100" y="5562600"/>
            <a:ext cx="3683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sv-S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78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v-SE" sz="4000" b="1" dirty="0">
                <a:solidFill>
                  <a:srgbClr val="379737"/>
                </a:solidFill>
                <a:latin typeface="Times" pitchFamily="18" charset="0"/>
                <a:ea typeface="+mn-ea"/>
                <a:cs typeface="+mn-cs"/>
              </a:rPr>
              <a:t>Fortsatt projekt</a:t>
            </a:r>
          </a:p>
        </p:txBody>
      </p:sp>
      <p:cxnSp>
        <p:nvCxnSpPr>
          <p:cNvPr id="374788" name="AutoShape 4"/>
          <p:cNvCxnSpPr>
            <a:cxnSpLocks noChangeShapeType="1"/>
          </p:cNvCxnSpPr>
          <p:nvPr/>
        </p:nvCxnSpPr>
        <p:spPr bwMode="auto">
          <a:xfrm>
            <a:off x="977900" y="2501900"/>
            <a:ext cx="16764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sp>
        <p:nvSpPr>
          <p:cNvPr id="374789" name="Text Box 5"/>
          <p:cNvSpPr txBox="1">
            <a:spLocks noChangeArrowheads="1"/>
          </p:cNvSpPr>
          <p:nvPr/>
        </p:nvSpPr>
        <p:spPr bwMode="auto">
          <a:xfrm>
            <a:off x="1444625" y="2222500"/>
            <a:ext cx="49885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sv-SE" sz="1200" dirty="0" smtClean="0"/>
              <a:t>2010</a:t>
            </a:r>
            <a:endParaRPr lang="sv-SE" sz="1200" dirty="0"/>
          </a:p>
        </p:txBody>
      </p:sp>
      <p:cxnSp>
        <p:nvCxnSpPr>
          <p:cNvPr id="374790" name="AutoShape 6"/>
          <p:cNvCxnSpPr>
            <a:cxnSpLocks noChangeShapeType="1"/>
          </p:cNvCxnSpPr>
          <p:nvPr/>
        </p:nvCxnSpPr>
        <p:spPr bwMode="auto">
          <a:xfrm>
            <a:off x="2679700" y="2501900"/>
            <a:ext cx="16764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sp>
        <p:nvSpPr>
          <p:cNvPr id="374791" name="Text Box 7"/>
          <p:cNvSpPr txBox="1">
            <a:spLocks noChangeArrowheads="1"/>
          </p:cNvSpPr>
          <p:nvPr/>
        </p:nvSpPr>
        <p:spPr bwMode="auto">
          <a:xfrm>
            <a:off x="3146425" y="2222500"/>
            <a:ext cx="49885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sv-SE" sz="1200" dirty="0" smtClean="0"/>
              <a:t>2011</a:t>
            </a:r>
            <a:endParaRPr lang="sv-SE" sz="1200" dirty="0"/>
          </a:p>
        </p:txBody>
      </p:sp>
      <p:cxnSp>
        <p:nvCxnSpPr>
          <p:cNvPr id="374792" name="AutoShape 8"/>
          <p:cNvCxnSpPr>
            <a:cxnSpLocks noChangeShapeType="1"/>
          </p:cNvCxnSpPr>
          <p:nvPr/>
        </p:nvCxnSpPr>
        <p:spPr bwMode="auto">
          <a:xfrm>
            <a:off x="4368800" y="2501900"/>
            <a:ext cx="16764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sp>
        <p:nvSpPr>
          <p:cNvPr id="374793" name="Text Box 9"/>
          <p:cNvSpPr txBox="1">
            <a:spLocks noChangeArrowheads="1"/>
          </p:cNvSpPr>
          <p:nvPr/>
        </p:nvSpPr>
        <p:spPr bwMode="auto">
          <a:xfrm>
            <a:off x="4848225" y="2209800"/>
            <a:ext cx="49885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sv-SE" sz="1200" dirty="0" smtClean="0"/>
              <a:t>2012</a:t>
            </a:r>
            <a:endParaRPr lang="sv-SE" sz="1200" dirty="0"/>
          </a:p>
        </p:txBody>
      </p:sp>
      <p:cxnSp>
        <p:nvCxnSpPr>
          <p:cNvPr id="374794" name="AutoShape 10"/>
          <p:cNvCxnSpPr>
            <a:cxnSpLocks noChangeShapeType="1"/>
          </p:cNvCxnSpPr>
          <p:nvPr/>
        </p:nvCxnSpPr>
        <p:spPr bwMode="auto">
          <a:xfrm>
            <a:off x="6070600" y="2501900"/>
            <a:ext cx="16764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sp>
        <p:nvSpPr>
          <p:cNvPr id="374795" name="Text Box 11"/>
          <p:cNvSpPr txBox="1">
            <a:spLocks noChangeArrowheads="1"/>
          </p:cNvSpPr>
          <p:nvPr/>
        </p:nvSpPr>
        <p:spPr bwMode="auto">
          <a:xfrm>
            <a:off x="6537325" y="2222500"/>
            <a:ext cx="49885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sv-SE" sz="1200" dirty="0" smtClean="0"/>
              <a:t>2013</a:t>
            </a:r>
            <a:endParaRPr lang="sv-SE" sz="1200" dirty="0"/>
          </a:p>
        </p:txBody>
      </p:sp>
      <p:sp>
        <p:nvSpPr>
          <p:cNvPr id="374797" name="Text Box 13"/>
          <p:cNvSpPr txBox="1">
            <a:spLocks noChangeArrowheads="1"/>
          </p:cNvSpPr>
          <p:nvPr/>
        </p:nvSpPr>
        <p:spPr bwMode="auto">
          <a:xfrm>
            <a:off x="1114425" y="3800916"/>
            <a:ext cx="1374775" cy="73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sv-SE" sz="1400"/>
              <a:t>Uppföljning</a:t>
            </a:r>
          </a:p>
          <a:p>
            <a:r>
              <a:rPr lang="sv-SE" sz="1400"/>
              <a:t>enligt nuvarande</a:t>
            </a:r>
          </a:p>
          <a:p>
            <a:r>
              <a:rPr lang="sv-SE" sz="1400"/>
              <a:t>kontering</a:t>
            </a:r>
          </a:p>
        </p:txBody>
      </p:sp>
      <p:sp>
        <p:nvSpPr>
          <p:cNvPr id="374798" name="Line 14"/>
          <p:cNvSpPr>
            <a:spLocks noChangeShapeType="1"/>
          </p:cNvSpPr>
          <p:nvPr/>
        </p:nvSpPr>
        <p:spPr bwMode="auto">
          <a:xfrm>
            <a:off x="1727200" y="4637528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sv-SE"/>
          </a:p>
        </p:txBody>
      </p:sp>
      <p:sp>
        <p:nvSpPr>
          <p:cNvPr id="374801" name="Text Box 17"/>
          <p:cNvSpPr txBox="1">
            <a:spLocks noChangeArrowheads="1"/>
          </p:cNvSpPr>
          <p:nvPr/>
        </p:nvSpPr>
        <p:spPr bwMode="auto">
          <a:xfrm>
            <a:off x="1114425" y="5210616"/>
            <a:ext cx="1189878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sv-SE" sz="1400" dirty="0"/>
              <a:t>Justering </a:t>
            </a:r>
          </a:p>
          <a:p>
            <a:r>
              <a:rPr lang="sv-SE" sz="1400" dirty="0"/>
              <a:t>inför </a:t>
            </a:r>
            <a:r>
              <a:rPr lang="sv-SE" sz="1400" dirty="0" smtClean="0"/>
              <a:t>2011 </a:t>
            </a:r>
            <a:r>
              <a:rPr lang="sv-SE" sz="1400" dirty="0"/>
              <a:t>års</a:t>
            </a:r>
          </a:p>
          <a:p>
            <a:r>
              <a:rPr lang="sv-SE" sz="1400" dirty="0"/>
              <a:t>kontering</a:t>
            </a:r>
          </a:p>
        </p:txBody>
      </p:sp>
      <p:sp>
        <p:nvSpPr>
          <p:cNvPr id="374802" name="Text Box 18"/>
          <p:cNvSpPr txBox="1">
            <a:spLocks noChangeArrowheads="1"/>
          </p:cNvSpPr>
          <p:nvPr/>
        </p:nvSpPr>
        <p:spPr bwMode="auto">
          <a:xfrm>
            <a:off x="2816225" y="3826316"/>
            <a:ext cx="168007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sv-SE" sz="1400" dirty="0"/>
              <a:t>Uppföljning</a:t>
            </a:r>
          </a:p>
          <a:p>
            <a:r>
              <a:rPr lang="sv-SE" sz="1400" dirty="0"/>
              <a:t>enligt justering </a:t>
            </a:r>
            <a:r>
              <a:rPr lang="sv-SE" sz="1400" dirty="0" smtClean="0"/>
              <a:t>2011</a:t>
            </a:r>
            <a:endParaRPr lang="sv-SE" sz="1400" dirty="0"/>
          </a:p>
        </p:txBody>
      </p:sp>
      <p:sp>
        <p:nvSpPr>
          <p:cNvPr id="374803" name="Line 19"/>
          <p:cNvSpPr>
            <a:spLocks noChangeShapeType="1"/>
          </p:cNvSpPr>
          <p:nvPr/>
        </p:nvSpPr>
        <p:spPr bwMode="auto">
          <a:xfrm>
            <a:off x="3378200" y="4624828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sv-SE"/>
          </a:p>
        </p:txBody>
      </p:sp>
      <p:sp>
        <p:nvSpPr>
          <p:cNvPr id="374804" name="Text Box 20"/>
          <p:cNvSpPr txBox="1">
            <a:spLocks noChangeArrowheads="1"/>
          </p:cNvSpPr>
          <p:nvPr/>
        </p:nvSpPr>
        <p:spPr bwMode="auto">
          <a:xfrm>
            <a:off x="2765425" y="5197916"/>
            <a:ext cx="1189878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sv-SE" sz="1400" dirty="0"/>
              <a:t>Justering </a:t>
            </a:r>
          </a:p>
          <a:p>
            <a:r>
              <a:rPr lang="sv-SE" sz="1400" dirty="0"/>
              <a:t>inför </a:t>
            </a:r>
            <a:r>
              <a:rPr lang="sv-SE" sz="1400" dirty="0" smtClean="0"/>
              <a:t>2012 </a:t>
            </a:r>
            <a:r>
              <a:rPr lang="sv-SE" sz="1400" dirty="0"/>
              <a:t>års</a:t>
            </a:r>
          </a:p>
          <a:p>
            <a:r>
              <a:rPr lang="sv-SE" sz="1400" dirty="0"/>
              <a:t>kontering</a:t>
            </a:r>
          </a:p>
        </p:txBody>
      </p:sp>
      <p:sp>
        <p:nvSpPr>
          <p:cNvPr id="374805" name="Text Box 21"/>
          <p:cNvSpPr txBox="1">
            <a:spLocks noChangeArrowheads="1"/>
          </p:cNvSpPr>
          <p:nvPr/>
        </p:nvSpPr>
        <p:spPr bwMode="auto">
          <a:xfrm>
            <a:off x="4416425" y="3839016"/>
            <a:ext cx="168007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sv-SE" sz="1400" dirty="0"/>
              <a:t>Uppföljning</a:t>
            </a:r>
          </a:p>
          <a:p>
            <a:r>
              <a:rPr lang="sv-SE" sz="1400" dirty="0"/>
              <a:t>enligt justering </a:t>
            </a:r>
            <a:r>
              <a:rPr lang="sv-SE" sz="1400" dirty="0" smtClean="0"/>
              <a:t>2012</a:t>
            </a:r>
            <a:endParaRPr lang="sv-SE" sz="1400" dirty="0"/>
          </a:p>
        </p:txBody>
      </p:sp>
      <p:sp>
        <p:nvSpPr>
          <p:cNvPr id="374808" name="Line 24"/>
          <p:cNvSpPr>
            <a:spLocks noChangeShapeType="1"/>
          </p:cNvSpPr>
          <p:nvPr/>
        </p:nvSpPr>
        <p:spPr bwMode="auto">
          <a:xfrm flipV="1">
            <a:off x="1181100" y="2108200"/>
            <a:ext cx="0" cy="393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sv-SE"/>
          </a:p>
        </p:txBody>
      </p:sp>
      <p:sp>
        <p:nvSpPr>
          <p:cNvPr id="374809" name="Line 25"/>
          <p:cNvSpPr>
            <a:spLocks noChangeShapeType="1"/>
          </p:cNvSpPr>
          <p:nvPr/>
        </p:nvSpPr>
        <p:spPr bwMode="auto">
          <a:xfrm flipV="1">
            <a:off x="2895600" y="2095500"/>
            <a:ext cx="0" cy="393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sv-SE"/>
          </a:p>
        </p:txBody>
      </p:sp>
      <p:sp>
        <p:nvSpPr>
          <p:cNvPr id="374810" name="Line 26"/>
          <p:cNvSpPr>
            <a:spLocks noChangeShapeType="1"/>
          </p:cNvSpPr>
          <p:nvPr/>
        </p:nvSpPr>
        <p:spPr bwMode="auto">
          <a:xfrm flipV="1">
            <a:off x="4572000" y="2095500"/>
            <a:ext cx="0" cy="393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sv-SE"/>
          </a:p>
        </p:txBody>
      </p:sp>
      <p:sp>
        <p:nvSpPr>
          <p:cNvPr id="374811" name="Line 27"/>
          <p:cNvSpPr>
            <a:spLocks noChangeShapeType="1"/>
          </p:cNvSpPr>
          <p:nvPr/>
        </p:nvSpPr>
        <p:spPr bwMode="auto">
          <a:xfrm flipV="1">
            <a:off x="6350000" y="2095500"/>
            <a:ext cx="0" cy="393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sv-SE"/>
          </a:p>
        </p:txBody>
      </p:sp>
      <p:sp>
        <p:nvSpPr>
          <p:cNvPr id="374812" name="Text Box 28"/>
          <p:cNvSpPr txBox="1">
            <a:spLocks noChangeArrowheads="1"/>
          </p:cNvSpPr>
          <p:nvPr/>
        </p:nvSpPr>
        <p:spPr bwMode="auto">
          <a:xfrm>
            <a:off x="809625" y="1816100"/>
            <a:ext cx="880369" cy="276999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sv-SE" sz="1200" dirty="0"/>
              <a:t>Rapport </a:t>
            </a:r>
            <a:r>
              <a:rPr lang="sv-SE" sz="1200" dirty="0" smtClean="0"/>
              <a:t>09</a:t>
            </a:r>
            <a:endParaRPr lang="sv-SE" sz="1200" dirty="0"/>
          </a:p>
        </p:txBody>
      </p:sp>
      <p:sp>
        <p:nvSpPr>
          <p:cNvPr id="374814" name="Text Box 30"/>
          <p:cNvSpPr txBox="1">
            <a:spLocks noChangeArrowheads="1"/>
          </p:cNvSpPr>
          <p:nvPr/>
        </p:nvSpPr>
        <p:spPr bwMode="auto">
          <a:xfrm>
            <a:off x="2473325" y="1816100"/>
            <a:ext cx="880369" cy="276999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sv-SE" sz="1200" dirty="0"/>
              <a:t>Rapport </a:t>
            </a:r>
            <a:r>
              <a:rPr lang="sv-SE" sz="1200" dirty="0" smtClean="0"/>
              <a:t>10</a:t>
            </a:r>
            <a:endParaRPr lang="sv-SE" sz="1200" dirty="0"/>
          </a:p>
        </p:txBody>
      </p:sp>
      <p:sp>
        <p:nvSpPr>
          <p:cNvPr id="374815" name="Text Box 31"/>
          <p:cNvSpPr txBox="1">
            <a:spLocks noChangeArrowheads="1"/>
          </p:cNvSpPr>
          <p:nvPr/>
        </p:nvSpPr>
        <p:spPr bwMode="auto">
          <a:xfrm>
            <a:off x="4162425" y="1828800"/>
            <a:ext cx="880369" cy="276999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sv-SE" sz="1200" dirty="0"/>
              <a:t>Rapport </a:t>
            </a:r>
            <a:r>
              <a:rPr lang="sv-SE" sz="1200" dirty="0" smtClean="0"/>
              <a:t>11</a:t>
            </a:r>
            <a:endParaRPr lang="sv-SE" sz="1200" dirty="0"/>
          </a:p>
        </p:txBody>
      </p:sp>
      <p:sp>
        <p:nvSpPr>
          <p:cNvPr id="374816" name="Text Box 32"/>
          <p:cNvSpPr txBox="1">
            <a:spLocks noChangeArrowheads="1"/>
          </p:cNvSpPr>
          <p:nvPr/>
        </p:nvSpPr>
        <p:spPr bwMode="auto">
          <a:xfrm>
            <a:off x="6003925" y="1828800"/>
            <a:ext cx="88036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sv-SE" sz="1200" dirty="0"/>
              <a:t>Rapport </a:t>
            </a:r>
            <a:r>
              <a:rPr lang="sv-SE" sz="1200" dirty="0" smtClean="0"/>
              <a:t>11</a:t>
            </a:r>
            <a:endParaRPr lang="sv-SE" sz="1200" dirty="0"/>
          </a:p>
        </p:txBody>
      </p:sp>
      <p:sp>
        <p:nvSpPr>
          <p:cNvPr id="36" name="Line 25"/>
          <p:cNvSpPr>
            <a:spLocks noChangeShapeType="1"/>
          </p:cNvSpPr>
          <p:nvPr/>
        </p:nvSpPr>
        <p:spPr bwMode="auto">
          <a:xfrm flipV="1">
            <a:off x="3635896" y="1772816"/>
            <a:ext cx="0" cy="72008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sv-SE"/>
          </a:p>
        </p:txBody>
      </p:sp>
      <p:sp>
        <p:nvSpPr>
          <p:cNvPr id="37" name="Rektangel 36"/>
          <p:cNvSpPr/>
          <p:nvPr/>
        </p:nvSpPr>
        <p:spPr>
          <a:xfrm>
            <a:off x="1115616" y="2996952"/>
            <a:ext cx="2592288" cy="21602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 smtClean="0"/>
              <a:t>SLU-projekt</a:t>
            </a:r>
            <a:endParaRPr lang="sv-SE" dirty="0"/>
          </a:p>
        </p:txBody>
      </p:sp>
      <p:sp>
        <p:nvSpPr>
          <p:cNvPr id="39" name="Rektangel 38"/>
          <p:cNvSpPr/>
          <p:nvPr/>
        </p:nvSpPr>
        <p:spPr>
          <a:xfrm>
            <a:off x="2051720" y="3429000"/>
            <a:ext cx="3528392" cy="216024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 err="1" smtClean="0"/>
              <a:t>Bransch-projekt</a:t>
            </a:r>
            <a:endParaRPr lang="sv-SE" dirty="0"/>
          </a:p>
        </p:txBody>
      </p:sp>
      <p:sp>
        <p:nvSpPr>
          <p:cNvPr id="40" name="Ellips 39"/>
          <p:cNvSpPr/>
          <p:nvPr/>
        </p:nvSpPr>
        <p:spPr>
          <a:xfrm>
            <a:off x="3275856" y="1484784"/>
            <a:ext cx="792088" cy="2880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 smtClean="0"/>
              <a:t>SLU</a:t>
            </a:r>
            <a:endParaRPr lang="sv-SE" dirty="0"/>
          </a:p>
        </p:txBody>
      </p:sp>
      <p:sp>
        <p:nvSpPr>
          <p:cNvPr id="42" name="Ellips 41"/>
          <p:cNvSpPr/>
          <p:nvPr/>
        </p:nvSpPr>
        <p:spPr>
          <a:xfrm>
            <a:off x="1691680" y="2564904"/>
            <a:ext cx="792088" cy="2880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 smtClean="0"/>
              <a:t>WS</a:t>
            </a:r>
            <a:endParaRPr lang="sv-SE" dirty="0"/>
          </a:p>
        </p:txBody>
      </p:sp>
      <p:sp>
        <p:nvSpPr>
          <p:cNvPr id="43" name="Ellips 42"/>
          <p:cNvSpPr/>
          <p:nvPr/>
        </p:nvSpPr>
        <p:spPr>
          <a:xfrm>
            <a:off x="3131840" y="2564904"/>
            <a:ext cx="792088" cy="288032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 smtClean="0"/>
              <a:t>WS</a:t>
            </a:r>
            <a:endParaRPr lang="sv-SE" dirty="0"/>
          </a:p>
        </p:txBody>
      </p:sp>
      <p:sp>
        <p:nvSpPr>
          <p:cNvPr id="44" name="Ellips 43"/>
          <p:cNvSpPr/>
          <p:nvPr/>
        </p:nvSpPr>
        <p:spPr>
          <a:xfrm>
            <a:off x="4788024" y="2564904"/>
            <a:ext cx="792088" cy="288032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 smtClean="0"/>
              <a:t>WS</a:t>
            </a:r>
            <a:endParaRPr lang="sv-SE" dirty="0"/>
          </a:p>
        </p:txBody>
      </p:sp>
      <p:sp>
        <p:nvSpPr>
          <p:cNvPr id="45" name="textruta 44"/>
          <p:cNvSpPr txBox="1"/>
          <p:nvPr/>
        </p:nvSpPr>
        <p:spPr>
          <a:xfrm>
            <a:off x="3995936" y="1412776"/>
            <a:ext cx="9637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smtClean="0"/>
              <a:t>-rapport</a:t>
            </a:r>
            <a:endParaRPr lang="sv-SE" dirty="0"/>
          </a:p>
        </p:txBody>
      </p:sp>
      <p:pic>
        <p:nvPicPr>
          <p:cNvPr id="3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947427"/>
            <a:ext cx="9144000" cy="910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v-SE" sz="4000" b="1" dirty="0" smtClean="0">
                <a:solidFill>
                  <a:srgbClr val="379737"/>
                </a:solidFill>
                <a:latin typeface="Times" pitchFamily="18" charset="0"/>
                <a:ea typeface="+mn-ea"/>
                <a:cs typeface="+mn-cs"/>
              </a:rPr>
              <a:t>Vad erbjuder projektet</a:t>
            </a:r>
            <a:endParaRPr lang="sv-SE" sz="4000" b="1" dirty="0">
              <a:solidFill>
                <a:srgbClr val="379737"/>
              </a:solidFill>
              <a:latin typeface="Times" pitchFamily="18" charset="0"/>
              <a:ea typeface="+mn-ea"/>
              <a:cs typeface="+mn-cs"/>
            </a:endParaRP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sv-SE" dirty="0" smtClean="0"/>
              <a:t>Jämförelsemöjligheter med egen och andras verksamhet:</a:t>
            </a:r>
          </a:p>
          <a:p>
            <a:pPr lvl="1"/>
            <a:r>
              <a:rPr lang="sv-SE" dirty="0" smtClean="0"/>
              <a:t>Hur utvecklas vi? Vad kan vi lära?</a:t>
            </a:r>
          </a:p>
          <a:p>
            <a:r>
              <a:rPr lang="sv-SE" dirty="0" err="1" smtClean="0"/>
              <a:t>Weblösning</a:t>
            </a:r>
            <a:r>
              <a:rPr lang="sv-SE" dirty="0" smtClean="0"/>
              <a:t> som är lättillgänglig och har allt på samlat på en plats</a:t>
            </a:r>
          </a:p>
          <a:p>
            <a:r>
              <a:rPr lang="sv-SE" dirty="0" smtClean="0"/>
              <a:t>Årlig workshop med </a:t>
            </a:r>
            <a:r>
              <a:rPr lang="sv-SE" dirty="0" err="1" smtClean="0"/>
              <a:t>årssammanställning</a:t>
            </a:r>
            <a:endParaRPr lang="sv-SE" dirty="0" smtClean="0"/>
          </a:p>
          <a:p>
            <a:pPr lvl="1"/>
            <a:r>
              <a:rPr lang="sv-SE" dirty="0" smtClean="0"/>
              <a:t>kollegialt utbyte och påverkansmöjlighet</a:t>
            </a:r>
          </a:p>
          <a:p>
            <a:r>
              <a:rPr lang="sv-SE" dirty="0" smtClean="0"/>
              <a:t>Bra underlag för diskussion med kyrkopolitiker</a:t>
            </a:r>
          </a:p>
          <a:p>
            <a:pPr lvl="1"/>
            <a:r>
              <a:rPr lang="sv-SE" dirty="0" smtClean="0"/>
              <a:t>Förvaltning, kyrkogård och skötselprodukter</a:t>
            </a:r>
            <a:endParaRPr lang="sv-SE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947427"/>
            <a:ext cx="9144000" cy="910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v-SE" sz="4000" b="1" dirty="0" smtClean="0">
                <a:solidFill>
                  <a:srgbClr val="379737"/>
                </a:solidFill>
                <a:latin typeface="Times" pitchFamily="18" charset="0"/>
                <a:ea typeface="+mn-ea"/>
                <a:cs typeface="+mn-cs"/>
              </a:rPr>
              <a:t>Nyckeltal på olika nivåer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 smtClean="0"/>
              <a:t>Förvaltningsnivå (totalyta förvaltning)</a:t>
            </a:r>
          </a:p>
          <a:p>
            <a:pPr lvl="1"/>
            <a:r>
              <a:rPr lang="sv-SE" dirty="0" smtClean="0"/>
              <a:t>Kostnad per m</a:t>
            </a:r>
            <a:r>
              <a:rPr lang="sv-SE" baseline="30000" dirty="0" smtClean="0"/>
              <a:t>2</a:t>
            </a:r>
          </a:p>
          <a:p>
            <a:pPr lvl="1"/>
            <a:r>
              <a:rPr lang="sv-SE" dirty="0" smtClean="0"/>
              <a:t>Arbetstimmar per m</a:t>
            </a:r>
            <a:r>
              <a:rPr lang="sv-SE" baseline="30000" dirty="0" smtClean="0"/>
              <a:t>2</a:t>
            </a:r>
          </a:p>
          <a:p>
            <a:r>
              <a:rPr lang="sv-SE" dirty="0" smtClean="0"/>
              <a:t>Kyrkogårdsnivå (inmätta kyrkogårdar)</a:t>
            </a:r>
          </a:p>
          <a:p>
            <a:pPr lvl="1"/>
            <a:r>
              <a:rPr lang="sv-SE" dirty="0" smtClean="0"/>
              <a:t>Kostnad per m</a:t>
            </a:r>
            <a:r>
              <a:rPr lang="sv-SE" baseline="30000" dirty="0" smtClean="0"/>
              <a:t>2</a:t>
            </a:r>
          </a:p>
          <a:p>
            <a:pPr lvl="1"/>
            <a:r>
              <a:rPr lang="sv-SE" dirty="0" smtClean="0"/>
              <a:t>Arbetstimmar per m</a:t>
            </a:r>
            <a:r>
              <a:rPr lang="sv-SE" baseline="30000" dirty="0" smtClean="0"/>
              <a:t>2</a:t>
            </a:r>
            <a:endParaRPr lang="sv-SE" dirty="0" smtClean="0"/>
          </a:p>
          <a:p>
            <a:r>
              <a:rPr lang="sv-SE" dirty="0" smtClean="0"/>
              <a:t>Skötselprodukt (inmätta </a:t>
            </a:r>
            <a:r>
              <a:rPr lang="sv-SE" dirty="0" err="1" smtClean="0"/>
              <a:t>delytor</a:t>
            </a:r>
            <a:r>
              <a:rPr lang="sv-SE" dirty="0" smtClean="0"/>
              <a:t>)</a:t>
            </a:r>
          </a:p>
          <a:p>
            <a:pPr lvl="1"/>
            <a:r>
              <a:rPr lang="sv-SE" dirty="0" smtClean="0"/>
              <a:t>Arbetstimmar per m</a:t>
            </a:r>
            <a:r>
              <a:rPr lang="sv-SE" baseline="30000" dirty="0" smtClean="0"/>
              <a:t>2 </a:t>
            </a:r>
            <a:r>
              <a:rPr lang="sv-SE" sz="3200" dirty="0" smtClean="0"/>
              <a:t>buskage</a:t>
            </a:r>
          </a:p>
          <a:p>
            <a:pPr lvl="1"/>
            <a:endParaRPr lang="sv-SE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947427"/>
            <a:ext cx="9144000" cy="910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v-SE" sz="4000" b="1" dirty="0" smtClean="0">
                <a:solidFill>
                  <a:srgbClr val="379737"/>
                </a:solidFill>
                <a:latin typeface="Times" pitchFamily="18" charset="0"/>
                <a:ea typeface="+mn-ea"/>
                <a:cs typeface="+mn-cs"/>
              </a:rPr>
              <a:t>Exempel på användning</a:t>
            </a:r>
          </a:p>
        </p:txBody>
      </p:sp>
      <p:pic>
        <p:nvPicPr>
          <p:cNvPr id="9523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1279301"/>
            <a:ext cx="7241541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947427"/>
            <a:ext cx="9144000" cy="910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62" name="Rectangle 2"/>
          <p:cNvSpPr>
            <a:spLocks noGrp="1" noChangeArrowheads="1"/>
          </p:cNvSpPr>
          <p:nvPr>
            <p:ph type="title"/>
          </p:nvPr>
        </p:nvSpPr>
        <p:spPr>
          <a:xfrm>
            <a:off x="1143000" y="565150"/>
            <a:ext cx="7023100" cy="1143000"/>
          </a:xfrm>
        </p:spPr>
        <p:txBody>
          <a:bodyPr/>
          <a:lstStyle/>
          <a:p>
            <a:r>
              <a:rPr lang="sv-SE" dirty="0" smtClean="0"/>
              <a:t>Nyckeltal </a:t>
            </a:r>
            <a:r>
              <a:rPr lang="sv-SE" dirty="0"/>
              <a:t>–  kyrkogårdsnivå</a:t>
            </a:r>
          </a:p>
        </p:txBody>
      </p:sp>
      <p:sp>
        <p:nvSpPr>
          <p:cNvPr id="399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68400" y="1625600"/>
            <a:ext cx="6324600" cy="4114800"/>
          </a:xfrm>
        </p:spPr>
        <p:txBody>
          <a:bodyPr>
            <a:normAutofit fontScale="77500" lnSpcReduction="20000"/>
          </a:bodyPr>
          <a:lstStyle/>
          <a:p>
            <a:r>
              <a:rPr lang="sv-SE" dirty="0" smtClean="0"/>
              <a:t>De använda </a:t>
            </a:r>
            <a:r>
              <a:rPr lang="sv-SE" dirty="0" err="1" smtClean="0"/>
              <a:t>yttyperna</a:t>
            </a:r>
            <a:r>
              <a:rPr lang="sv-SE" dirty="0" smtClean="0"/>
              <a:t> är:</a:t>
            </a:r>
          </a:p>
          <a:p>
            <a:pPr lvl="1"/>
            <a:r>
              <a:rPr lang="sv-SE" dirty="0" smtClean="0"/>
              <a:t>Gräs 			</a:t>
            </a:r>
          </a:p>
          <a:p>
            <a:pPr lvl="1"/>
            <a:r>
              <a:rPr lang="sv-SE" dirty="0" smtClean="0"/>
              <a:t>Buskage </a:t>
            </a:r>
          </a:p>
          <a:p>
            <a:pPr lvl="1"/>
            <a:r>
              <a:rPr lang="sv-SE" dirty="0" smtClean="0"/>
              <a:t>Häck </a:t>
            </a:r>
          </a:p>
          <a:p>
            <a:pPr lvl="1"/>
            <a:r>
              <a:rPr lang="sv-SE" dirty="0" smtClean="0"/>
              <a:t>Rabatter </a:t>
            </a:r>
          </a:p>
          <a:p>
            <a:pPr lvl="1"/>
            <a:r>
              <a:rPr lang="sv-SE" dirty="0" smtClean="0"/>
              <a:t>Naturmark </a:t>
            </a:r>
          </a:p>
          <a:p>
            <a:pPr lvl="1"/>
            <a:r>
              <a:rPr lang="sv-SE" dirty="0" smtClean="0"/>
              <a:t>Markbeläggningar </a:t>
            </a:r>
          </a:p>
          <a:p>
            <a:pPr lvl="1"/>
            <a:r>
              <a:rPr lang="sv-SE" dirty="0" err="1" smtClean="0"/>
              <a:t>Grusytor</a:t>
            </a:r>
            <a:endParaRPr lang="sv-SE" dirty="0" smtClean="0"/>
          </a:p>
          <a:p>
            <a:pPr lvl="1"/>
            <a:r>
              <a:rPr lang="sv-SE" dirty="0" err="1" smtClean="0"/>
              <a:t>Gravskötselytor</a:t>
            </a:r>
            <a:endParaRPr lang="sv-SE" dirty="0" smtClean="0"/>
          </a:p>
          <a:p>
            <a:pPr lvl="1"/>
            <a:r>
              <a:rPr lang="sv-SE" dirty="0" smtClean="0"/>
              <a:t>Övrigt</a:t>
            </a:r>
          </a:p>
          <a:p>
            <a:r>
              <a:rPr lang="sv-SE" dirty="0" smtClean="0"/>
              <a:t>Outnyttjad gravmark räknas ej in </a:t>
            </a:r>
            <a:r>
              <a:rPr lang="sv-SE" dirty="0" err="1" smtClean="0"/>
              <a:t>ytmässigt</a:t>
            </a:r>
            <a:endParaRPr lang="sv-SE" dirty="0" smtClean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947427"/>
            <a:ext cx="9144000" cy="910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Buskage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sv-SE" dirty="0" smtClean="0"/>
              <a:t>	Innehåller: </a:t>
            </a:r>
          </a:p>
          <a:p>
            <a:pPr lvl="1"/>
            <a:r>
              <a:rPr lang="sv-SE" dirty="0" smtClean="0"/>
              <a:t>Prydnadsbuskar</a:t>
            </a:r>
          </a:p>
          <a:p>
            <a:pPr lvl="1"/>
            <a:r>
              <a:rPr lang="sv-SE" dirty="0" smtClean="0"/>
              <a:t>Bruksbuskage</a:t>
            </a:r>
          </a:p>
          <a:p>
            <a:pPr lvl="1"/>
            <a:r>
              <a:rPr lang="sv-SE" dirty="0" smtClean="0"/>
              <a:t>Klätterväxter</a:t>
            </a:r>
          </a:p>
          <a:p>
            <a:pPr lvl="1"/>
            <a:r>
              <a:rPr lang="sv-SE" dirty="0" smtClean="0"/>
              <a:t>Friväxande häck (ej klippt häck.)</a:t>
            </a:r>
          </a:p>
          <a:p>
            <a:pPr>
              <a:buNone/>
            </a:pPr>
            <a:r>
              <a:rPr lang="sv-SE" dirty="0" smtClean="0"/>
              <a:t>	</a:t>
            </a:r>
          </a:p>
          <a:p>
            <a:endParaRPr lang="sv-SE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947427"/>
            <a:ext cx="9144000" cy="910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Arbetsmoment buskage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1143000" y="1536700"/>
            <a:ext cx="6324600" cy="3492500"/>
          </a:xfrm>
        </p:spPr>
        <p:txBody>
          <a:bodyPr numCol="2">
            <a:normAutofit fontScale="92500" lnSpcReduction="20000"/>
          </a:bodyPr>
          <a:lstStyle/>
          <a:p>
            <a:r>
              <a:rPr lang="sv-SE" dirty="0" smtClean="0"/>
              <a:t>Jordförbättring, gödsling</a:t>
            </a:r>
          </a:p>
          <a:p>
            <a:r>
              <a:rPr lang="sv-SE" dirty="0" err="1" smtClean="0"/>
              <a:t>Luckring/Ogräs-bekämpning</a:t>
            </a:r>
            <a:endParaRPr lang="sv-SE" dirty="0" smtClean="0"/>
          </a:p>
          <a:p>
            <a:r>
              <a:rPr lang="sv-SE" dirty="0" smtClean="0"/>
              <a:t>Beskärning</a:t>
            </a:r>
          </a:p>
          <a:p>
            <a:r>
              <a:rPr lang="sv-SE" dirty="0" err="1" smtClean="0"/>
              <a:t>Kompletterings-plantering</a:t>
            </a:r>
            <a:endParaRPr lang="sv-SE" dirty="0" smtClean="0"/>
          </a:p>
          <a:p>
            <a:r>
              <a:rPr lang="sv-SE" dirty="0" smtClean="0"/>
              <a:t>Uppbindning</a:t>
            </a:r>
          </a:p>
          <a:p>
            <a:r>
              <a:rPr lang="sv-SE" dirty="0" smtClean="0"/>
              <a:t>Lövupptagning</a:t>
            </a:r>
          </a:p>
          <a:p>
            <a:r>
              <a:rPr lang="sv-SE" dirty="0" smtClean="0"/>
              <a:t>Vår och höststädning </a:t>
            </a:r>
          </a:p>
          <a:p>
            <a:r>
              <a:rPr lang="sv-SE" dirty="0" smtClean="0"/>
              <a:t>Ställtid som kan förknippas med ytan</a:t>
            </a:r>
          </a:p>
          <a:p>
            <a:pPr>
              <a:buNone/>
            </a:pPr>
            <a:r>
              <a:rPr lang="sv-SE" dirty="0" smtClean="0"/>
              <a:t>	</a:t>
            </a:r>
            <a:endParaRPr lang="sv-SE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947427"/>
            <a:ext cx="9144000" cy="910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104900" y="336550"/>
            <a:ext cx="6324600" cy="1143000"/>
          </a:xfrm>
        </p:spPr>
        <p:txBody>
          <a:bodyPr/>
          <a:lstStyle/>
          <a:p>
            <a:r>
              <a:rPr lang="sv-SE" dirty="0" smtClean="0"/>
              <a:t>Bildbeskrivning buskage</a:t>
            </a:r>
            <a:endParaRPr lang="sv-SE" dirty="0"/>
          </a:p>
        </p:txBody>
      </p:sp>
      <p:pic>
        <p:nvPicPr>
          <p:cNvPr id="63499" name="Picture 11"/>
          <p:cNvPicPr>
            <a:picLocks noChangeAspect="1" noChangeArrowheads="1"/>
          </p:cNvPicPr>
          <p:nvPr/>
        </p:nvPicPr>
        <p:blipFill>
          <a:blip r:embed="rId2" cstate="print"/>
          <a:srcRect l="22572" t="26037" r="23097" b="25197"/>
          <a:stretch>
            <a:fillRect/>
          </a:stretch>
        </p:blipFill>
        <p:spPr bwMode="auto">
          <a:xfrm>
            <a:off x="809985" y="1374743"/>
            <a:ext cx="7451766" cy="41804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947427"/>
            <a:ext cx="9144000" cy="910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51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v-SE" sz="3200"/>
              <a:t>Uppföljning kontra utvärdering</a:t>
            </a:r>
          </a:p>
        </p:txBody>
      </p:sp>
      <p:pic>
        <p:nvPicPr>
          <p:cNvPr id="475140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3375" y="2062163"/>
            <a:ext cx="8450263" cy="306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947427"/>
            <a:ext cx="9144000" cy="910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57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v-SE" sz="4000" b="1" dirty="0" smtClean="0">
                <a:solidFill>
                  <a:srgbClr val="379737"/>
                </a:solidFill>
                <a:latin typeface="Times" pitchFamily="18" charset="0"/>
                <a:ea typeface="+mn-ea"/>
                <a:cs typeface="+mn-cs"/>
              </a:rPr>
              <a:t>Användning av projektets resultat</a:t>
            </a:r>
          </a:p>
        </p:txBody>
      </p:sp>
      <p:sp>
        <p:nvSpPr>
          <p:cNvPr id="408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43000" y="1790700"/>
            <a:ext cx="6324600" cy="4114800"/>
          </a:xfrm>
        </p:spPr>
        <p:txBody>
          <a:bodyPr>
            <a:normAutofit fontScale="70000" lnSpcReduction="20000"/>
          </a:bodyPr>
          <a:lstStyle/>
          <a:p>
            <a:r>
              <a:rPr lang="sv-SE" dirty="0"/>
              <a:t>Egna </a:t>
            </a:r>
            <a:r>
              <a:rPr lang="sv-SE" dirty="0" smtClean="0"/>
              <a:t>jämförelser - hemsida</a:t>
            </a:r>
            <a:endParaRPr lang="sv-SE" dirty="0"/>
          </a:p>
          <a:p>
            <a:pPr lvl="1"/>
            <a:r>
              <a:rPr lang="sv-SE" dirty="0" smtClean="0"/>
              <a:t>Direkt på nya hemsidan</a:t>
            </a:r>
          </a:p>
          <a:p>
            <a:pPr lvl="1"/>
            <a:r>
              <a:rPr lang="sv-SE" dirty="0" smtClean="0"/>
              <a:t>Med </a:t>
            </a:r>
            <a:r>
              <a:rPr lang="sv-SE" dirty="0"/>
              <a:t>utgångspunkt från basdata, t ex </a:t>
            </a:r>
            <a:r>
              <a:rPr lang="sv-SE" dirty="0" err="1"/>
              <a:t>Excelfiler</a:t>
            </a:r>
            <a:endParaRPr lang="sv-SE" dirty="0"/>
          </a:p>
          <a:p>
            <a:pPr lvl="1"/>
            <a:r>
              <a:rPr lang="sv-SE" dirty="0"/>
              <a:t>Med hjälp av </a:t>
            </a:r>
            <a:r>
              <a:rPr lang="sv-SE" dirty="0" smtClean="0"/>
              <a:t>årsrapport</a:t>
            </a:r>
            <a:endParaRPr lang="sv-SE" dirty="0"/>
          </a:p>
          <a:p>
            <a:r>
              <a:rPr lang="sv-SE" dirty="0"/>
              <a:t>Styrning av </a:t>
            </a:r>
            <a:r>
              <a:rPr lang="sv-SE" dirty="0" smtClean="0"/>
              <a:t>verksamheten - kalkylprogram</a:t>
            </a:r>
            <a:endParaRPr lang="sv-SE" dirty="0"/>
          </a:p>
          <a:p>
            <a:pPr lvl="1"/>
            <a:r>
              <a:rPr lang="sv-SE" dirty="0" smtClean="0"/>
              <a:t>Kommunicera med politiker</a:t>
            </a:r>
          </a:p>
          <a:p>
            <a:pPr lvl="1"/>
            <a:r>
              <a:rPr lang="sv-SE" dirty="0" smtClean="0"/>
              <a:t>Underlag </a:t>
            </a:r>
            <a:r>
              <a:rPr lang="sv-SE" dirty="0"/>
              <a:t>för </a:t>
            </a:r>
            <a:r>
              <a:rPr lang="sv-SE" dirty="0" smtClean="0"/>
              <a:t>budget</a:t>
            </a:r>
            <a:endParaRPr lang="sv-SE" dirty="0"/>
          </a:p>
          <a:p>
            <a:pPr lvl="1"/>
            <a:r>
              <a:rPr lang="sv-SE" dirty="0" smtClean="0"/>
              <a:t>Styrning mot viktiga nyckeltal</a:t>
            </a:r>
          </a:p>
          <a:p>
            <a:r>
              <a:rPr lang="sv-SE" dirty="0" smtClean="0"/>
              <a:t>Benchmarking – lärande genom jämförelser</a:t>
            </a:r>
            <a:endParaRPr lang="sv-SE" dirty="0"/>
          </a:p>
          <a:p>
            <a:pPr lvl="1"/>
            <a:r>
              <a:rPr lang="sv-SE" dirty="0"/>
              <a:t>Egna direkta </a:t>
            </a:r>
            <a:r>
              <a:rPr lang="sv-SE" dirty="0" smtClean="0"/>
              <a:t>jämförelser – hemsida och kalkylprogram</a:t>
            </a:r>
            <a:endParaRPr lang="sv-SE" dirty="0"/>
          </a:p>
          <a:p>
            <a:pPr lvl="1"/>
            <a:r>
              <a:rPr lang="sv-SE" dirty="0"/>
              <a:t>Systematiserat erfarenhetsutbyte baserat på diskussioner kring projektets material</a:t>
            </a:r>
          </a:p>
          <a:p>
            <a:endParaRPr lang="sv-SE" dirty="0">
              <a:solidFill>
                <a:srgbClr val="FF0000"/>
              </a:solidFill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947427"/>
            <a:ext cx="9144000" cy="910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539552" y="2132856"/>
            <a:ext cx="8229600" cy="1143000"/>
          </a:xfrm>
        </p:spPr>
        <p:txBody>
          <a:bodyPr>
            <a:normAutofit/>
          </a:bodyPr>
          <a:lstStyle/>
          <a:p>
            <a:r>
              <a:rPr lang="sv-SE" sz="4000" b="1" dirty="0" smtClean="0">
                <a:solidFill>
                  <a:srgbClr val="379737"/>
                </a:solidFill>
                <a:latin typeface="Times" pitchFamily="18" charset="0"/>
                <a:ea typeface="+mn-ea"/>
                <a:cs typeface="+mn-cs"/>
              </a:rPr>
              <a:t>Utvalda diagram</a:t>
            </a:r>
            <a:endParaRPr lang="sv-SE" sz="4000" b="1" dirty="0">
              <a:solidFill>
                <a:srgbClr val="379737"/>
              </a:solidFill>
              <a:latin typeface="Times" pitchFamily="18" charset="0"/>
              <a:ea typeface="+mn-ea"/>
              <a:cs typeface="+mn-cs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947427"/>
            <a:ext cx="9144000" cy="910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3" name="Picture 3"/>
          <p:cNvPicPr>
            <a:picLocks noChangeAspect="1" noChangeArrowheads="1"/>
          </p:cNvPicPr>
          <p:nvPr/>
        </p:nvPicPr>
        <p:blipFill>
          <a:blip r:embed="rId2" cstate="print"/>
          <a:srcRect l="10429" t="36711" r="8066" b="30067"/>
          <a:stretch>
            <a:fillRect/>
          </a:stretch>
        </p:blipFill>
        <p:spPr bwMode="auto">
          <a:xfrm>
            <a:off x="0" y="2431228"/>
            <a:ext cx="9022094" cy="2941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6564" name="Rectangle 4"/>
          <p:cNvSpPr>
            <a:spLocks noChangeArrowheads="1"/>
          </p:cNvSpPr>
          <p:nvPr/>
        </p:nvSpPr>
        <p:spPr bwMode="auto">
          <a:xfrm>
            <a:off x="179511" y="675702"/>
            <a:ext cx="8964489" cy="9232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539580" tIns="304704" rIns="525297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sv-SE" sz="2800" b="1" dirty="0" smtClean="0">
                <a:solidFill>
                  <a:srgbClr val="379737"/>
                </a:solidFill>
                <a:latin typeface="Times" pitchFamily="18" charset="0"/>
              </a:rPr>
              <a:t>Fördelning, begravnings- och serviceverksamhet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947427"/>
            <a:ext cx="9144000" cy="910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Platshållare för innehåll 3"/>
          <p:cNvGraphicFramePr>
            <a:graphicFrameLocks noGrp="1"/>
          </p:cNvGraphicFramePr>
          <p:nvPr>
            <p:ph idx="1"/>
          </p:nvPr>
        </p:nvGraphicFramePr>
        <p:xfrm>
          <a:off x="395536" y="692696"/>
          <a:ext cx="8291264" cy="52894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947427"/>
            <a:ext cx="9144000" cy="910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Platshållare för innehåll 3"/>
          <p:cNvGraphicFramePr>
            <a:graphicFrameLocks noGrp="1"/>
          </p:cNvGraphicFramePr>
          <p:nvPr>
            <p:ph idx="1"/>
          </p:nvPr>
        </p:nvGraphicFramePr>
        <p:xfrm>
          <a:off x="539552" y="620688"/>
          <a:ext cx="8147248" cy="52894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947427"/>
            <a:ext cx="9144000" cy="910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947427"/>
            <a:ext cx="9144000" cy="910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Platshållare för innehåll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v-SE"/>
          </a:p>
        </p:txBody>
      </p:sp>
      <p:graphicFrame>
        <p:nvGraphicFramePr>
          <p:cNvPr id="6" name="Diagram 5"/>
          <p:cNvGraphicFramePr/>
          <p:nvPr/>
        </p:nvGraphicFramePr>
        <p:xfrm>
          <a:off x="107504" y="980728"/>
          <a:ext cx="8784975" cy="49685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Platshållare för innehåll 3"/>
          <p:cNvGraphicFramePr>
            <a:graphicFrameLocks noGrp="1"/>
          </p:cNvGraphicFramePr>
          <p:nvPr>
            <p:ph idx="1"/>
          </p:nvPr>
        </p:nvGraphicFramePr>
        <p:xfrm>
          <a:off x="323528" y="260648"/>
          <a:ext cx="8363272" cy="56494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947427"/>
            <a:ext cx="9144000" cy="910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Platshållare för innehåll 3"/>
          <p:cNvGraphicFramePr>
            <a:graphicFrameLocks noGrp="1"/>
          </p:cNvGraphicFramePr>
          <p:nvPr>
            <p:ph idx="1"/>
          </p:nvPr>
        </p:nvGraphicFramePr>
        <p:xfrm>
          <a:off x="467544" y="260648"/>
          <a:ext cx="8229600" cy="28803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Diagram 4"/>
          <p:cNvGraphicFramePr/>
          <p:nvPr/>
        </p:nvGraphicFramePr>
        <p:xfrm>
          <a:off x="755576" y="3501008"/>
          <a:ext cx="7560840" cy="23728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5947427"/>
            <a:ext cx="9144000" cy="910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9" name="Rectangle 3"/>
          <p:cNvSpPr>
            <a:spLocks noChangeArrowheads="1"/>
          </p:cNvSpPr>
          <p:nvPr/>
        </p:nvSpPr>
        <p:spPr bwMode="auto">
          <a:xfrm>
            <a:off x="0" y="399147"/>
            <a:ext cx="9144000" cy="7385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539580" tIns="304704" rIns="525297" bIns="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sv-SE" sz="2800" b="1" dirty="0" smtClean="0">
                <a:solidFill>
                  <a:srgbClr val="379737"/>
                </a:solidFill>
                <a:latin typeface="Times" pitchFamily="18" charset="0"/>
              </a:rPr>
              <a:t>Tid per 100 kvadratmeter gräsytor</a:t>
            </a:r>
          </a:p>
        </p:txBody>
      </p:sp>
      <p:graphicFrame>
        <p:nvGraphicFramePr>
          <p:cNvPr id="9" name="Diagram 8"/>
          <p:cNvGraphicFramePr/>
          <p:nvPr/>
        </p:nvGraphicFramePr>
        <p:xfrm>
          <a:off x="179512" y="1196752"/>
          <a:ext cx="8568952" cy="43924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947427"/>
            <a:ext cx="9144000" cy="910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9" name="Rectangle 3"/>
          <p:cNvSpPr>
            <a:spLocks noChangeArrowheads="1"/>
          </p:cNvSpPr>
          <p:nvPr/>
        </p:nvSpPr>
        <p:spPr bwMode="auto">
          <a:xfrm>
            <a:off x="0" y="399147"/>
            <a:ext cx="9144000" cy="7385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539580" tIns="304704" rIns="525297" bIns="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sv-SE" sz="2800" b="1" dirty="0" smtClean="0">
                <a:solidFill>
                  <a:srgbClr val="379737"/>
                </a:solidFill>
                <a:latin typeface="Times" pitchFamily="18" charset="0"/>
              </a:rPr>
              <a:t>Genomsnittstid per förvaltning per 100 m</a:t>
            </a:r>
            <a:r>
              <a:rPr lang="sv-SE" sz="2800" b="1" baseline="30000" dirty="0" smtClean="0">
                <a:solidFill>
                  <a:srgbClr val="379737"/>
                </a:solidFill>
                <a:latin typeface="Times" pitchFamily="18" charset="0"/>
              </a:rPr>
              <a:t>2</a:t>
            </a:r>
            <a:r>
              <a:rPr lang="sv-SE" sz="2800" b="1" dirty="0" smtClean="0">
                <a:solidFill>
                  <a:srgbClr val="379737"/>
                </a:solidFill>
                <a:latin typeface="Times" pitchFamily="18" charset="0"/>
              </a:rPr>
              <a:t> (2009)</a:t>
            </a:r>
          </a:p>
        </p:txBody>
      </p:sp>
      <p:graphicFrame>
        <p:nvGraphicFramePr>
          <p:cNvPr id="8" name="Diagram 7"/>
          <p:cNvGraphicFramePr/>
          <p:nvPr/>
        </p:nvGraphicFramePr>
        <p:xfrm>
          <a:off x="0" y="1412776"/>
          <a:ext cx="8964488" cy="44644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947427"/>
            <a:ext cx="9144000" cy="910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dirty="0" smtClean="0"/>
              <a:t>Projektets fortsättning</a:t>
            </a:r>
            <a:endParaRPr lang="en-US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v-SE" dirty="0" smtClean="0"/>
              <a:t>www.nyckeltal.nu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3164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www.nyckeltal.nu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53" t="11280" r="18367" b="30419"/>
          <a:stretch/>
        </p:blipFill>
        <p:spPr bwMode="auto">
          <a:xfrm>
            <a:off x="0" y="0"/>
            <a:ext cx="9144000" cy="52820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ubrik 1"/>
          <p:cNvSpPr txBox="1">
            <a:spLocks/>
          </p:cNvSpPr>
          <p:nvPr/>
        </p:nvSpPr>
        <p:spPr>
          <a:xfrm>
            <a:off x="0" y="6219056"/>
            <a:ext cx="9144000" cy="6389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dirty="0" smtClean="0">
                <a:solidFill>
                  <a:schemeClr val="bg1">
                    <a:lumMod val="50000"/>
                  </a:schemeClr>
                </a:solidFill>
              </a:rPr>
              <a:t>www.nyckeltal.nu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5595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www.nyckeltal.nu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53" t="11280" r="18367" b="30419"/>
          <a:stretch/>
        </p:blipFill>
        <p:spPr bwMode="auto">
          <a:xfrm>
            <a:off x="0" y="0"/>
            <a:ext cx="9144000" cy="52820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ubrik 1"/>
          <p:cNvSpPr txBox="1">
            <a:spLocks/>
          </p:cNvSpPr>
          <p:nvPr/>
        </p:nvSpPr>
        <p:spPr>
          <a:xfrm>
            <a:off x="0" y="6219056"/>
            <a:ext cx="9144000" cy="6389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dirty="0" smtClean="0">
                <a:solidFill>
                  <a:schemeClr val="bg1">
                    <a:lumMod val="50000"/>
                  </a:schemeClr>
                </a:solidFill>
              </a:rPr>
              <a:t>www.nyckeltal.nu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" name="Rektangel 2"/>
          <p:cNvSpPr/>
          <p:nvPr/>
        </p:nvSpPr>
        <p:spPr>
          <a:xfrm>
            <a:off x="3203848" y="548680"/>
            <a:ext cx="936104" cy="504056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8645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www.nyckeltal.nu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53" t="11280" r="18367" b="30419"/>
          <a:stretch/>
        </p:blipFill>
        <p:spPr bwMode="auto">
          <a:xfrm>
            <a:off x="0" y="0"/>
            <a:ext cx="9144000" cy="52820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ubrik 1"/>
          <p:cNvSpPr txBox="1">
            <a:spLocks/>
          </p:cNvSpPr>
          <p:nvPr/>
        </p:nvSpPr>
        <p:spPr>
          <a:xfrm>
            <a:off x="0" y="6219056"/>
            <a:ext cx="9144000" cy="6389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dirty="0" smtClean="0">
                <a:solidFill>
                  <a:schemeClr val="bg1">
                    <a:lumMod val="50000"/>
                  </a:schemeClr>
                </a:solidFill>
              </a:rPr>
              <a:t>www.nyckeltal.nu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" name="Rektangel 2"/>
          <p:cNvSpPr/>
          <p:nvPr/>
        </p:nvSpPr>
        <p:spPr>
          <a:xfrm>
            <a:off x="7452320" y="544512"/>
            <a:ext cx="792088" cy="504056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2092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ubrik 1"/>
          <p:cNvSpPr txBox="1">
            <a:spLocks/>
          </p:cNvSpPr>
          <p:nvPr/>
        </p:nvSpPr>
        <p:spPr>
          <a:xfrm>
            <a:off x="0" y="6219056"/>
            <a:ext cx="9144000" cy="6389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dirty="0" smtClean="0">
                <a:solidFill>
                  <a:schemeClr val="bg1">
                    <a:lumMod val="50000"/>
                  </a:schemeClr>
                </a:solidFill>
              </a:rPr>
              <a:t>www.nyckeltal.nu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82" t="12468" r="18367" b="35643"/>
          <a:stretch/>
        </p:blipFill>
        <p:spPr bwMode="auto">
          <a:xfrm>
            <a:off x="1" y="28655"/>
            <a:ext cx="9188782" cy="46964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7190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ubrik 1"/>
          <p:cNvSpPr txBox="1">
            <a:spLocks/>
          </p:cNvSpPr>
          <p:nvPr/>
        </p:nvSpPr>
        <p:spPr>
          <a:xfrm>
            <a:off x="0" y="6219056"/>
            <a:ext cx="9144000" cy="6389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dirty="0" smtClean="0">
                <a:solidFill>
                  <a:schemeClr val="bg1">
                    <a:lumMod val="50000"/>
                  </a:schemeClr>
                </a:solidFill>
              </a:rPr>
              <a:t>www.nyckeltal.nu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82" t="12468" r="18367" b="35643"/>
          <a:stretch/>
        </p:blipFill>
        <p:spPr bwMode="auto">
          <a:xfrm>
            <a:off x="1" y="28655"/>
            <a:ext cx="9188782" cy="46964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ktangel 4"/>
          <p:cNvSpPr/>
          <p:nvPr/>
        </p:nvSpPr>
        <p:spPr>
          <a:xfrm>
            <a:off x="323528" y="2124871"/>
            <a:ext cx="3456384" cy="504056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3183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ubrik 1"/>
          <p:cNvSpPr txBox="1">
            <a:spLocks/>
          </p:cNvSpPr>
          <p:nvPr/>
        </p:nvSpPr>
        <p:spPr>
          <a:xfrm>
            <a:off x="0" y="6219056"/>
            <a:ext cx="9144000" cy="6389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dirty="0" smtClean="0">
                <a:solidFill>
                  <a:schemeClr val="bg1">
                    <a:lumMod val="50000"/>
                  </a:schemeClr>
                </a:solidFill>
              </a:rPr>
              <a:t>www.nyckeltal.nu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82" t="12468" r="18367" b="35643"/>
          <a:stretch/>
        </p:blipFill>
        <p:spPr bwMode="auto">
          <a:xfrm>
            <a:off x="1" y="28655"/>
            <a:ext cx="9188782" cy="46964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ktangel 4"/>
          <p:cNvSpPr/>
          <p:nvPr/>
        </p:nvSpPr>
        <p:spPr>
          <a:xfrm>
            <a:off x="6588224" y="476672"/>
            <a:ext cx="972108" cy="504056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1446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36" t="10923" r="18442" b="37819"/>
          <a:stretch/>
        </p:blipFill>
        <p:spPr bwMode="auto">
          <a:xfrm>
            <a:off x="-5919" y="0"/>
            <a:ext cx="9149919" cy="459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ubrik 1"/>
          <p:cNvSpPr txBox="1">
            <a:spLocks/>
          </p:cNvSpPr>
          <p:nvPr/>
        </p:nvSpPr>
        <p:spPr>
          <a:xfrm>
            <a:off x="0" y="6219056"/>
            <a:ext cx="9144000" cy="6389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dirty="0" smtClean="0">
                <a:solidFill>
                  <a:schemeClr val="bg1">
                    <a:lumMod val="50000"/>
                  </a:schemeClr>
                </a:solidFill>
              </a:rPr>
              <a:t>www.nyckeltal.nu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5030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Rubrik 1"/>
          <p:cNvSpPr txBox="1">
            <a:spLocks/>
          </p:cNvSpPr>
          <p:nvPr/>
        </p:nvSpPr>
        <p:spPr>
          <a:xfrm>
            <a:off x="0" y="6219056"/>
            <a:ext cx="9144000" cy="6389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dirty="0" smtClean="0">
                <a:solidFill>
                  <a:schemeClr val="bg1">
                    <a:lumMod val="50000"/>
                  </a:schemeClr>
                </a:solidFill>
              </a:rPr>
              <a:t>www.nyckeltal.nu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19" t="11619" r="18571" b="39619"/>
          <a:stretch/>
        </p:blipFill>
        <p:spPr bwMode="auto">
          <a:xfrm>
            <a:off x="22026" y="19050"/>
            <a:ext cx="9121974" cy="4356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59487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Rubrik 1"/>
          <p:cNvSpPr txBox="1">
            <a:spLocks/>
          </p:cNvSpPr>
          <p:nvPr/>
        </p:nvSpPr>
        <p:spPr>
          <a:xfrm>
            <a:off x="0" y="6219056"/>
            <a:ext cx="9144000" cy="6389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dirty="0" smtClean="0">
                <a:solidFill>
                  <a:schemeClr val="bg1">
                    <a:lumMod val="50000"/>
                  </a:schemeClr>
                </a:solidFill>
              </a:rPr>
              <a:t>www.nyckeltal.nu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81" t="12183" r="18571" b="13714"/>
          <a:stretch/>
        </p:blipFill>
        <p:spPr bwMode="auto">
          <a:xfrm>
            <a:off x="-33536" y="192587"/>
            <a:ext cx="9177536" cy="66364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27038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Rubrik 1"/>
          <p:cNvSpPr txBox="1">
            <a:spLocks/>
          </p:cNvSpPr>
          <p:nvPr/>
        </p:nvSpPr>
        <p:spPr>
          <a:xfrm>
            <a:off x="0" y="6219056"/>
            <a:ext cx="9144000" cy="6389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dirty="0" smtClean="0">
                <a:solidFill>
                  <a:schemeClr val="bg1">
                    <a:lumMod val="50000"/>
                  </a:schemeClr>
                </a:solidFill>
              </a:rPr>
              <a:t>www.nyckeltal.nu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33" t="11237" r="18095" b="11239"/>
          <a:stretch/>
        </p:blipFill>
        <p:spPr bwMode="auto">
          <a:xfrm>
            <a:off x="-13370" y="-35820"/>
            <a:ext cx="9157370" cy="69794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5160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Rubrik 1"/>
          <p:cNvSpPr txBox="1">
            <a:spLocks/>
          </p:cNvSpPr>
          <p:nvPr/>
        </p:nvSpPr>
        <p:spPr>
          <a:xfrm>
            <a:off x="0" y="6219056"/>
            <a:ext cx="9144000" cy="6389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dirty="0" smtClean="0">
                <a:solidFill>
                  <a:schemeClr val="bg1">
                    <a:lumMod val="50000"/>
                  </a:schemeClr>
                </a:solidFill>
              </a:rPr>
              <a:t>www.nyckeltal.nu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00" t="12190" r="18809" b="25714"/>
          <a:stretch/>
        </p:blipFill>
        <p:spPr bwMode="auto">
          <a:xfrm>
            <a:off x="1" y="19422"/>
            <a:ext cx="8964488" cy="54624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5160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Rubrik 1"/>
          <p:cNvSpPr txBox="1">
            <a:spLocks/>
          </p:cNvSpPr>
          <p:nvPr/>
        </p:nvSpPr>
        <p:spPr>
          <a:xfrm>
            <a:off x="0" y="6219056"/>
            <a:ext cx="9144000" cy="6389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dirty="0" smtClean="0">
                <a:solidFill>
                  <a:schemeClr val="bg1">
                    <a:lumMod val="50000"/>
                  </a:schemeClr>
                </a:solidFill>
              </a:rPr>
              <a:t>www.nyckeltal.nu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19" t="10666" r="19167" b="31429"/>
          <a:stretch/>
        </p:blipFill>
        <p:spPr bwMode="auto">
          <a:xfrm>
            <a:off x="0" y="-1"/>
            <a:ext cx="9144000" cy="52349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5160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Rubrik 1"/>
          <p:cNvSpPr txBox="1">
            <a:spLocks/>
          </p:cNvSpPr>
          <p:nvPr/>
        </p:nvSpPr>
        <p:spPr>
          <a:xfrm>
            <a:off x="0" y="6219056"/>
            <a:ext cx="9144000" cy="6389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dirty="0" smtClean="0">
                <a:solidFill>
                  <a:schemeClr val="bg1">
                    <a:lumMod val="50000"/>
                  </a:schemeClr>
                </a:solidFill>
              </a:rPr>
              <a:t>www.nyckeltal.nu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91" t="11618" r="18333" b="13524"/>
          <a:stretch/>
        </p:blipFill>
        <p:spPr bwMode="auto">
          <a:xfrm>
            <a:off x="0" y="324196"/>
            <a:ext cx="9144000" cy="65338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5160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Förvaltningar som är medlemar</a:t>
            </a:r>
            <a:endParaRPr lang="en-US" dirty="0"/>
          </a:p>
        </p:txBody>
      </p:sp>
      <p:sp>
        <p:nvSpPr>
          <p:cNvPr id="5" name="Rubrik 1"/>
          <p:cNvSpPr txBox="1">
            <a:spLocks/>
          </p:cNvSpPr>
          <p:nvPr/>
        </p:nvSpPr>
        <p:spPr>
          <a:xfrm>
            <a:off x="0" y="6219056"/>
            <a:ext cx="9144000" cy="6389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dirty="0" smtClean="0">
                <a:solidFill>
                  <a:schemeClr val="bg1">
                    <a:lumMod val="50000"/>
                  </a:schemeClr>
                </a:solidFill>
              </a:rPr>
              <a:t>www.nyckeltal.nu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160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Rubrik 1"/>
          <p:cNvSpPr txBox="1">
            <a:spLocks/>
          </p:cNvSpPr>
          <p:nvPr/>
        </p:nvSpPr>
        <p:spPr>
          <a:xfrm>
            <a:off x="0" y="6219056"/>
            <a:ext cx="9144000" cy="6389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dirty="0" smtClean="0">
                <a:solidFill>
                  <a:schemeClr val="bg1">
                    <a:lumMod val="50000"/>
                  </a:schemeClr>
                </a:solidFill>
              </a:rPr>
              <a:t>www.nyckeltal.nu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23" t="10666" r="18333" b="24571"/>
          <a:stretch/>
        </p:blipFill>
        <p:spPr bwMode="auto">
          <a:xfrm>
            <a:off x="14808" y="-10666"/>
            <a:ext cx="9129192" cy="57162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ktangel 5"/>
          <p:cNvSpPr/>
          <p:nvPr/>
        </p:nvSpPr>
        <p:spPr>
          <a:xfrm>
            <a:off x="8172400" y="476672"/>
            <a:ext cx="989534" cy="504056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040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Rubrik 1"/>
          <p:cNvSpPr txBox="1">
            <a:spLocks/>
          </p:cNvSpPr>
          <p:nvPr/>
        </p:nvSpPr>
        <p:spPr>
          <a:xfrm>
            <a:off x="0" y="6219056"/>
            <a:ext cx="9144000" cy="6389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dirty="0" smtClean="0">
                <a:solidFill>
                  <a:schemeClr val="bg1">
                    <a:lumMod val="50000"/>
                  </a:schemeClr>
                </a:solidFill>
              </a:rPr>
              <a:t>www.nyckeltal.nu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2291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57" t="13904" r="17619" b="32280"/>
          <a:stretch/>
        </p:blipFill>
        <p:spPr bwMode="auto">
          <a:xfrm>
            <a:off x="0" y="-1"/>
            <a:ext cx="9144000" cy="47665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39238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Rubrik 1"/>
          <p:cNvSpPr txBox="1">
            <a:spLocks/>
          </p:cNvSpPr>
          <p:nvPr/>
        </p:nvSpPr>
        <p:spPr>
          <a:xfrm>
            <a:off x="0" y="6219056"/>
            <a:ext cx="9144000" cy="6389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dirty="0" smtClean="0">
                <a:solidFill>
                  <a:schemeClr val="bg1">
                    <a:lumMod val="50000"/>
                  </a:schemeClr>
                </a:solidFill>
              </a:rPr>
              <a:t>www.nyckeltal.nu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96" t="13715" r="18452" b="4381"/>
          <a:stretch/>
        </p:blipFill>
        <p:spPr bwMode="auto">
          <a:xfrm>
            <a:off x="303448" y="-29344"/>
            <a:ext cx="8537103" cy="68873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39238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ubrik 1"/>
          <p:cNvSpPr txBox="1">
            <a:spLocks/>
          </p:cNvSpPr>
          <p:nvPr/>
        </p:nvSpPr>
        <p:spPr>
          <a:xfrm>
            <a:off x="0" y="6219056"/>
            <a:ext cx="9144000" cy="6389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dirty="0" smtClean="0">
                <a:solidFill>
                  <a:schemeClr val="bg1">
                    <a:lumMod val="50000"/>
                  </a:schemeClr>
                </a:solidFill>
              </a:rPr>
              <a:t>www.nyckeltal.nu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95" t="13904" r="20358" b="37817"/>
          <a:stretch/>
        </p:blipFill>
        <p:spPr bwMode="auto">
          <a:xfrm>
            <a:off x="0" y="0"/>
            <a:ext cx="9144000" cy="44828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90927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Rubrik 1"/>
          <p:cNvSpPr txBox="1">
            <a:spLocks/>
          </p:cNvSpPr>
          <p:nvPr/>
        </p:nvSpPr>
        <p:spPr>
          <a:xfrm>
            <a:off x="0" y="6219056"/>
            <a:ext cx="9144000" cy="6389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dirty="0" smtClean="0">
                <a:solidFill>
                  <a:schemeClr val="bg1">
                    <a:lumMod val="50000"/>
                  </a:schemeClr>
                </a:solidFill>
              </a:rPr>
              <a:t>www.nyckeltal.nu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81" t="13904" r="18809" b="6857"/>
          <a:stretch/>
        </p:blipFill>
        <p:spPr bwMode="auto">
          <a:xfrm>
            <a:off x="152890" y="-7640"/>
            <a:ext cx="8838220" cy="68595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39238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Rubrik 1"/>
          <p:cNvSpPr txBox="1">
            <a:spLocks/>
          </p:cNvSpPr>
          <p:nvPr/>
        </p:nvSpPr>
        <p:spPr>
          <a:xfrm>
            <a:off x="0" y="6219056"/>
            <a:ext cx="9144000" cy="6389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dirty="0" smtClean="0">
                <a:solidFill>
                  <a:schemeClr val="bg1">
                    <a:lumMod val="50000"/>
                  </a:schemeClr>
                </a:solidFill>
              </a:rPr>
              <a:t>www.nyckeltal.nu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38" t="13525" r="19881" b="11998"/>
          <a:stretch/>
        </p:blipFill>
        <p:spPr bwMode="auto">
          <a:xfrm>
            <a:off x="287524" y="-3448"/>
            <a:ext cx="8568952" cy="63940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39238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Rubrik 1"/>
          <p:cNvSpPr txBox="1">
            <a:spLocks/>
          </p:cNvSpPr>
          <p:nvPr/>
        </p:nvSpPr>
        <p:spPr>
          <a:xfrm>
            <a:off x="0" y="6219056"/>
            <a:ext cx="9144000" cy="6389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dirty="0" smtClean="0">
                <a:solidFill>
                  <a:schemeClr val="bg1">
                    <a:lumMod val="50000"/>
                  </a:schemeClr>
                </a:solidFill>
              </a:rPr>
              <a:t>www.nyckeltal.nu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57" t="14095" r="18453" b="5714"/>
          <a:stretch/>
        </p:blipFill>
        <p:spPr bwMode="auto">
          <a:xfrm>
            <a:off x="233772" y="-2"/>
            <a:ext cx="8676456" cy="68276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39238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Rubrik 1"/>
          <p:cNvSpPr txBox="1">
            <a:spLocks/>
          </p:cNvSpPr>
          <p:nvPr/>
        </p:nvSpPr>
        <p:spPr>
          <a:xfrm>
            <a:off x="0" y="6219056"/>
            <a:ext cx="9144000" cy="6389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dirty="0" smtClean="0">
                <a:solidFill>
                  <a:schemeClr val="bg1">
                    <a:lumMod val="50000"/>
                  </a:schemeClr>
                </a:solidFill>
              </a:rPr>
              <a:t>www.nyckeltal.nu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33" t="13904" r="17619" b="13714"/>
          <a:stretch/>
        </p:blipFill>
        <p:spPr bwMode="auto">
          <a:xfrm>
            <a:off x="0" y="1"/>
            <a:ext cx="8964488" cy="63317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3040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Om ni har glömt något</a:t>
            </a:r>
            <a:endParaRPr lang="en-US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5734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19" t="13524" r="19167" b="32762"/>
          <a:stretch/>
        </p:blipFill>
        <p:spPr bwMode="auto">
          <a:xfrm>
            <a:off x="-12626" y="8011"/>
            <a:ext cx="9156626" cy="48628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ktangel 4"/>
          <p:cNvSpPr/>
          <p:nvPr/>
        </p:nvSpPr>
        <p:spPr>
          <a:xfrm>
            <a:off x="323528" y="2187403"/>
            <a:ext cx="3744416" cy="504056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ktangel 5"/>
          <p:cNvSpPr/>
          <p:nvPr/>
        </p:nvSpPr>
        <p:spPr>
          <a:xfrm>
            <a:off x="323528" y="3356992"/>
            <a:ext cx="2376264" cy="504056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7974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dirty="0" smtClean="0"/>
              <a:t>www.nyckeltal.nu</a:t>
            </a:r>
            <a:endParaRPr lang="en-US" dirty="0"/>
          </a:p>
        </p:txBody>
      </p:sp>
      <p:sp>
        <p:nvSpPr>
          <p:cNvPr id="4" name="Underrubrik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6838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8779</TotalTime>
  <Words>444</Words>
  <Application>Microsoft Office PowerPoint</Application>
  <PresentationFormat>Bildspel på skärmen (4:3)</PresentationFormat>
  <Paragraphs>180</Paragraphs>
  <Slides>49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Bildrubriker</vt:lpstr>
      </vt:variant>
      <vt:variant>
        <vt:i4>49</vt:i4>
      </vt:variant>
    </vt:vector>
  </HeadingPairs>
  <TitlesOfParts>
    <vt:vector size="50" baseType="lpstr">
      <vt:lpstr>Office-tema</vt:lpstr>
      <vt:lpstr>PowerPoint-presentation</vt:lpstr>
      <vt:lpstr>Dagens innehåll</vt:lpstr>
      <vt:lpstr>Syfte för projektet</vt:lpstr>
      <vt:lpstr>Projektupplägg</vt:lpstr>
      <vt:lpstr>Fortsatt projekt</vt:lpstr>
      <vt:lpstr>Vad erbjuder projektet</vt:lpstr>
      <vt:lpstr>Nyckeltal på olika nivåer</vt:lpstr>
      <vt:lpstr>Exempel på användning</vt:lpstr>
      <vt:lpstr>Nyckeltal –  kyrkogårdsnivå</vt:lpstr>
      <vt:lpstr>Buskage</vt:lpstr>
      <vt:lpstr>Arbetsmoment buskage</vt:lpstr>
      <vt:lpstr>Bildbeskrivning buskage</vt:lpstr>
      <vt:lpstr>Uppföljning kontra utvärdering</vt:lpstr>
      <vt:lpstr>Användning av projektets resultat</vt:lpstr>
      <vt:lpstr>Utvalda diagram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Projektets fortsättning</vt:lpstr>
      <vt:lpstr>www.nyckeltal.nu</vt:lpstr>
      <vt:lpstr>www.nyckeltal.nu</vt:lpstr>
      <vt:lpstr>www.nyckeltal.nu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Förvaltningar som är medlemar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Om ni har glömt något</vt:lpstr>
      <vt:lpstr>PowerPoint-presentation</vt:lpstr>
      <vt:lpstr>www.nyckeltal.nu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Bild 1</dc:title>
  <dc:creator>Johan</dc:creator>
  <cp:lastModifiedBy>johanost</cp:lastModifiedBy>
  <cp:revision>350</cp:revision>
  <dcterms:created xsi:type="dcterms:W3CDTF">2009-09-29T08:20:39Z</dcterms:created>
  <dcterms:modified xsi:type="dcterms:W3CDTF">2012-05-29T06:38:46Z</dcterms:modified>
</cp:coreProperties>
</file>